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7" r:id="rId5"/>
    <p:sldId id="259" r:id="rId6"/>
    <p:sldId id="329" r:id="rId7"/>
    <p:sldId id="304" r:id="rId8"/>
    <p:sldId id="330" r:id="rId9"/>
    <p:sldId id="331" r:id="rId10"/>
    <p:sldId id="332" r:id="rId11"/>
    <p:sldId id="333" r:id="rId12"/>
    <p:sldId id="334" r:id="rId13"/>
    <p:sldId id="335" r:id="rId14"/>
    <p:sldId id="305" r:id="rId15"/>
    <p:sldId id="306" r:id="rId16"/>
    <p:sldId id="336" r:id="rId17"/>
    <p:sldId id="337" r:id="rId18"/>
    <p:sldId id="338" r:id="rId19"/>
    <p:sldId id="339" r:id="rId20"/>
    <p:sldId id="340" r:id="rId21"/>
    <p:sldId id="341" r:id="rId22"/>
    <p:sldId id="342" r:id="rId23"/>
    <p:sldId id="358" r:id="rId24"/>
    <p:sldId id="343" r:id="rId25"/>
    <p:sldId id="346" r:id="rId26"/>
    <p:sldId id="347" r:id="rId27"/>
    <p:sldId id="348" r:id="rId28"/>
    <p:sldId id="344" r:id="rId29"/>
    <p:sldId id="345" r:id="rId30"/>
    <p:sldId id="349" r:id="rId31"/>
    <p:sldId id="350" r:id="rId32"/>
    <p:sldId id="351" r:id="rId33"/>
    <p:sldId id="352" r:id="rId34"/>
    <p:sldId id="353" r:id="rId35"/>
    <p:sldId id="354" r:id="rId36"/>
    <p:sldId id="355" r:id="rId37"/>
    <p:sldId id="357" r:id="rId38"/>
    <p:sldId id="35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398" autoAdjust="0"/>
  </p:normalViewPr>
  <p:slideViewPr>
    <p:cSldViewPr snapToGrid="0">
      <p:cViewPr varScale="1">
        <p:scale>
          <a:sx n="59" d="100"/>
          <a:sy n="59" d="100"/>
        </p:scale>
        <p:origin x="912"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DE25DE-DEEC-4132-9AC9-E2A9712B1C64}"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1F3AF-E5EA-4922-B1D5-5D3AF1CE770E}" type="slidenum">
              <a:rPr lang="en-US" smtClean="0"/>
              <a:t>‹#›</a:t>
            </a:fld>
            <a:endParaRPr lang="en-US"/>
          </a:p>
        </p:txBody>
      </p:sp>
    </p:spTree>
    <p:extLst>
      <p:ext uri="{BB962C8B-B14F-4D97-AF65-F5344CB8AC3E}">
        <p14:creationId xmlns:p14="http://schemas.microsoft.com/office/powerpoint/2010/main" val="336485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Applications of Clustering:</a:t>
            </a:r>
          </a:p>
          <a:p>
            <a:r>
              <a:rPr lang="en-US" b="1" dirty="0" smtClean="0"/>
              <a:t>Search Engines:</a:t>
            </a:r>
            <a:r>
              <a:rPr lang="en-US" dirty="0" smtClean="0"/>
              <a:t> Group similar web pages or search results.</a:t>
            </a:r>
          </a:p>
          <a:p>
            <a:r>
              <a:rPr lang="en-US" b="1" dirty="0" smtClean="0"/>
              <a:t>Customer Segmentation:</a:t>
            </a:r>
            <a:r>
              <a:rPr lang="en-US" dirty="0" smtClean="0"/>
              <a:t> Group customers based on behavior like purchasing history.</a:t>
            </a:r>
          </a:p>
          <a:p>
            <a:r>
              <a:rPr lang="en-US" b="1" dirty="0" smtClean="0"/>
              <a:t>Anomaly Detection:</a:t>
            </a:r>
            <a:r>
              <a:rPr lang="en-US" dirty="0" smtClean="0"/>
              <a:t> Spot unusual patterns in data.</a:t>
            </a:r>
          </a:p>
          <a:p>
            <a:r>
              <a:rPr lang="en-US" b="1" dirty="0" smtClean="0"/>
              <a:t>Semi-supervised Learning:</a:t>
            </a:r>
            <a:r>
              <a:rPr lang="en-US" dirty="0" smtClean="0"/>
              <a:t> Combine labeled and unlabeled data for learning.</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3</a:t>
            </a:fld>
            <a:endParaRPr lang="en-US"/>
          </a:p>
        </p:txBody>
      </p:sp>
    </p:spTree>
    <p:extLst>
      <p:ext uri="{BB962C8B-B14F-4D97-AF65-F5344CB8AC3E}">
        <p14:creationId xmlns:p14="http://schemas.microsoft.com/office/powerpoint/2010/main" val="161354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Variations of K-Means:</a:t>
            </a:r>
          </a:p>
          <a:p>
            <a:r>
              <a:rPr lang="en-US" b="1" dirty="0" smtClean="0"/>
              <a:t>K-Means++:</a:t>
            </a:r>
            <a:r>
              <a:rPr lang="en-US" dirty="0" smtClean="0"/>
              <a:t> Improved method for choosing initial centroids to avoid poor clustering results.</a:t>
            </a:r>
          </a:p>
          <a:p>
            <a:r>
              <a:rPr lang="en-US" b="1" dirty="0" smtClean="0"/>
              <a:t>K-</a:t>
            </a:r>
            <a:r>
              <a:rPr lang="en-US" b="1" dirty="0" err="1" smtClean="0"/>
              <a:t>Medoids</a:t>
            </a:r>
            <a:r>
              <a:rPr lang="en-US" b="1" dirty="0" smtClean="0"/>
              <a:t>:</a:t>
            </a:r>
            <a:r>
              <a:rPr lang="en-US" dirty="0" smtClean="0"/>
              <a:t> Use </a:t>
            </a:r>
            <a:r>
              <a:rPr lang="en-US" dirty="0" err="1" smtClean="0"/>
              <a:t>medoids</a:t>
            </a:r>
            <a:r>
              <a:rPr lang="en-US" dirty="0" smtClean="0"/>
              <a:t> (data points) instead of centroids to handle outliers better.</a:t>
            </a:r>
          </a:p>
          <a:p>
            <a:r>
              <a:rPr lang="en-US" sz="1200" b="1" i="0" u="none" strike="noStrike" kern="1200" dirty="0" smtClean="0">
                <a:solidFill>
                  <a:schemeClr val="tx1"/>
                </a:solidFill>
                <a:effectLst/>
                <a:latin typeface="+mn-lt"/>
                <a:ea typeface="+mn-ea"/>
                <a:cs typeface="+mn-cs"/>
              </a:rPr>
              <a:t>Kernel K-means (RBF Kernel):</a:t>
            </a:r>
            <a:r>
              <a:rPr lang="en-US" sz="1200" b="0" i="0" u="none" strike="noStrike" kern="1200" dirty="0" smtClean="0">
                <a:solidFill>
                  <a:schemeClr val="tx1"/>
                </a:solidFill>
                <a:effectLst/>
                <a:latin typeface="+mn-lt"/>
                <a:ea typeface="+mn-ea"/>
                <a:cs typeface="+mn-cs"/>
              </a:rPr>
              <a:t>If you have a dataset and it is not linearly </a:t>
            </a:r>
            <a:r>
              <a:rPr lang="en-US" sz="1200" b="0" i="0" u="none" strike="noStrike" kern="1200" dirty="0" err="1" smtClean="0">
                <a:solidFill>
                  <a:schemeClr val="tx1"/>
                </a:solidFill>
                <a:effectLst/>
                <a:latin typeface="+mn-lt"/>
                <a:ea typeface="+mn-ea"/>
                <a:cs typeface="+mn-cs"/>
              </a:rPr>
              <a:t>separable,then</a:t>
            </a:r>
            <a:r>
              <a:rPr lang="en-US" sz="1200" b="0" i="0" u="none" strike="noStrike" kern="1200" dirty="0" smtClean="0">
                <a:solidFill>
                  <a:schemeClr val="tx1"/>
                </a:solidFill>
                <a:effectLst/>
                <a:latin typeface="+mn-lt"/>
                <a:ea typeface="+mn-ea"/>
                <a:cs typeface="+mn-cs"/>
              </a:rPr>
              <a:t> use Kernel K-means (RBF Kernel).</a:t>
            </a:r>
          </a:p>
          <a:p>
            <a:r>
              <a:rPr lang="en-US" sz="1200" b="1" i="0" u="none" strike="noStrike" kern="1200" dirty="0" smtClean="0">
                <a:solidFill>
                  <a:schemeClr val="tx1"/>
                </a:solidFill>
                <a:effectLst/>
                <a:latin typeface="+mn-lt"/>
                <a:ea typeface="+mn-ea"/>
                <a:cs typeface="+mn-cs"/>
              </a:rPr>
              <a:t>Hierarchical Clustering: </a:t>
            </a:r>
            <a:r>
              <a:rPr lang="en-US" sz="1200" b="0" i="0" kern="1200" dirty="0" smtClean="0">
                <a:solidFill>
                  <a:schemeClr val="tx1"/>
                </a:solidFill>
                <a:effectLst/>
                <a:latin typeface="+mn-lt"/>
                <a:ea typeface="+mn-ea"/>
                <a:cs typeface="+mn-cs"/>
              </a:rPr>
              <a:t>Ideally, we would not know how many clusters should we have, in the beginning of the algorithm and hence it a challenge with K-</a:t>
            </a:r>
            <a:r>
              <a:rPr lang="en-US" sz="1200" b="0" i="0" kern="1200" dirty="0" err="1" smtClean="0">
                <a:solidFill>
                  <a:schemeClr val="tx1"/>
                </a:solidFill>
                <a:effectLst/>
                <a:latin typeface="+mn-lt"/>
                <a:ea typeface="+mn-ea"/>
                <a:cs typeface="+mn-cs"/>
              </a:rPr>
              <a:t>means.This</a:t>
            </a:r>
            <a:r>
              <a:rPr lang="en-US" sz="1200" b="0" i="0" kern="1200" dirty="0" smtClean="0">
                <a:solidFill>
                  <a:schemeClr val="tx1"/>
                </a:solidFill>
                <a:effectLst/>
                <a:latin typeface="+mn-lt"/>
                <a:ea typeface="+mn-ea"/>
                <a:cs typeface="+mn-cs"/>
              </a:rPr>
              <a:t> is a gap hierarchical clustering bridges with aplomb. It takes away the problem of having to pre-define the number of clusters.</a:t>
            </a:r>
          </a:p>
          <a:p>
            <a:endParaRPr lang="en-US" b="1" dirty="0" smtClean="0"/>
          </a:p>
          <a:p>
            <a:r>
              <a:rPr lang="en-US" b="1" dirty="0" smtClean="0"/>
              <a:t>K-Medians:</a:t>
            </a:r>
            <a:r>
              <a:rPr lang="en-US" dirty="0" smtClean="0"/>
              <a:t> Use the median instead of the mean, making it more robust to outliers</a:t>
            </a:r>
            <a:r>
              <a:rPr lang="en-US" dirty="0" smtClean="0"/>
              <a:t>.</a:t>
            </a:r>
          </a:p>
          <a:p>
            <a:r>
              <a:rPr lang="en-US" b="1" dirty="0" smtClean="0"/>
              <a:t>K-mode: </a:t>
            </a:r>
            <a:r>
              <a:rPr lang="en-US" b="0" dirty="0" smtClean="0"/>
              <a:t>Remove the weakness of not being able to use categorical</a:t>
            </a:r>
            <a:r>
              <a:rPr lang="en-US" b="0" baseline="0" dirty="0" smtClean="0"/>
              <a:t> data by K means.</a:t>
            </a:r>
            <a:endParaRPr lang="en-US" b="0" dirty="0" smtClean="0"/>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22</a:t>
            </a:fld>
            <a:endParaRPr lang="en-US"/>
          </a:p>
        </p:txBody>
      </p:sp>
    </p:spTree>
    <p:extLst>
      <p:ext uri="{BB962C8B-B14F-4D97-AF65-F5344CB8AC3E}">
        <p14:creationId xmlns:p14="http://schemas.microsoft.com/office/powerpoint/2010/main" val="1909750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How K-means++ Works:</a:t>
            </a:r>
            <a:endParaRPr lang="en-US" b="1" dirty="0" smtClean="0">
              <a:effectLst/>
            </a:endParaRPr>
          </a:p>
          <a:p>
            <a:pPr rtl="0" fontAlgn="base"/>
            <a:r>
              <a:rPr lang="en-US" sz="1200" b="1" i="0" u="none" strike="noStrike" kern="1200" dirty="0" smtClean="0">
                <a:solidFill>
                  <a:schemeClr val="tx1"/>
                </a:solidFill>
                <a:effectLst/>
                <a:latin typeface="+mn-lt"/>
                <a:ea typeface="+mn-ea"/>
                <a:cs typeface="+mn-cs"/>
              </a:rPr>
              <a:t>First Centroid:</a:t>
            </a:r>
            <a:r>
              <a:rPr lang="en-US" sz="1200" b="0" i="0" u="none" strike="noStrike" kern="1200" dirty="0" smtClean="0">
                <a:solidFill>
                  <a:schemeClr val="tx1"/>
                </a:solidFill>
                <a:effectLst/>
                <a:latin typeface="+mn-lt"/>
                <a:ea typeface="+mn-ea"/>
                <a:cs typeface="+mn-cs"/>
              </a:rPr>
              <a:t> It starts by selecting the first centroid randomly from the data points.</a:t>
            </a:r>
          </a:p>
          <a:p>
            <a:pPr rtl="0" fontAlgn="base"/>
            <a:r>
              <a:rPr lang="en-US" sz="1200" b="1" i="0" u="none" strike="noStrike" kern="1200" dirty="0" smtClean="0">
                <a:solidFill>
                  <a:schemeClr val="tx1"/>
                </a:solidFill>
                <a:effectLst/>
                <a:latin typeface="+mn-lt"/>
                <a:ea typeface="+mn-ea"/>
                <a:cs typeface="+mn-cs"/>
              </a:rPr>
              <a:t>Next </a:t>
            </a:r>
            <a:r>
              <a:rPr lang="en-US" sz="1200" b="1" i="0" u="none" strike="noStrike" kern="1200" dirty="0" err="1" smtClean="0">
                <a:solidFill>
                  <a:schemeClr val="tx1"/>
                </a:solidFill>
                <a:effectLst/>
                <a:latin typeface="+mn-lt"/>
                <a:ea typeface="+mn-ea"/>
                <a:cs typeface="+mn-cs"/>
              </a:rPr>
              <a:t>Centroids:</a:t>
            </a:r>
            <a:r>
              <a:rPr lang="en-US" sz="1200" b="0" i="0" u="none" strike="noStrike" kern="1200" dirty="0" err="1" smtClean="0">
                <a:solidFill>
                  <a:schemeClr val="tx1"/>
                </a:solidFill>
                <a:effectLst/>
                <a:latin typeface="+mn-lt"/>
                <a:ea typeface="+mn-ea"/>
                <a:cs typeface="+mn-cs"/>
              </a:rPr>
              <a:t>For</a:t>
            </a:r>
            <a:r>
              <a:rPr lang="en-US" sz="1200" b="0" i="0" u="none" strike="noStrike" kern="1200" dirty="0" smtClean="0">
                <a:solidFill>
                  <a:schemeClr val="tx1"/>
                </a:solidFill>
                <a:effectLst/>
                <a:latin typeface="+mn-lt"/>
                <a:ea typeface="+mn-ea"/>
                <a:cs typeface="+mn-cs"/>
              </a:rPr>
              <a:t> each data point compute its distance from the nearest, previously chosen centroid. The point having maximum distance from the nearest centroid have a higher chance of being selected as the next centroid.</a:t>
            </a:r>
          </a:p>
          <a:p>
            <a:pPr rtl="0" fontAlgn="base"/>
            <a:r>
              <a:rPr lang="en-US" sz="1200" b="1" i="0" u="none" strike="noStrike" kern="1200" dirty="0" smtClean="0">
                <a:solidFill>
                  <a:schemeClr val="tx1"/>
                </a:solidFill>
                <a:effectLst/>
                <a:latin typeface="+mn-lt"/>
                <a:ea typeface="+mn-ea"/>
                <a:cs typeface="+mn-cs"/>
              </a:rPr>
              <a:t>Repeat:</a:t>
            </a:r>
            <a:r>
              <a:rPr lang="en-US" sz="1200" b="0" i="0" u="none" strike="noStrike" kern="1200" dirty="0" smtClean="0">
                <a:solidFill>
                  <a:schemeClr val="tx1"/>
                </a:solidFill>
                <a:effectLst/>
                <a:latin typeface="+mn-lt"/>
                <a:ea typeface="+mn-ea"/>
                <a:cs typeface="+mn-cs"/>
              </a:rPr>
              <a:t> This process continues until all K centroids are chosen.</a:t>
            </a:r>
          </a:p>
          <a:p>
            <a:pPr rtl="0"/>
            <a:r>
              <a:rPr lang="en-US" sz="1200" b="0" i="0" u="none" strike="noStrike" kern="1200" dirty="0" smtClean="0">
                <a:solidFill>
                  <a:schemeClr val="tx1"/>
                </a:solidFill>
                <a:effectLst/>
                <a:latin typeface="+mn-lt"/>
                <a:ea typeface="+mn-ea"/>
                <a:cs typeface="+mn-cs"/>
              </a:rPr>
              <a:t>By choosing centroids that are far apart, K-means++ avoids poor initial centroids that could result in bad clustering.</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24</a:t>
            </a:fld>
            <a:endParaRPr lang="en-US"/>
          </a:p>
        </p:txBody>
      </p:sp>
    </p:spTree>
    <p:extLst>
      <p:ext uri="{BB962C8B-B14F-4D97-AF65-F5344CB8AC3E}">
        <p14:creationId xmlns:p14="http://schemas.microsoft.com/office/powerpoint/2010/main" val="3089489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Start:</a:t>
            </a:r>
            <a:endParaRPr lang="en-US" dirty="0" smtClean="0"/>
          </a:p>
          <a:p>
            <a:pPr lvl="1"/>
            <a:r>
              <a:rPr lang="en-US" dirty="0" smtClean="0"/>
              <a:t>Select </a:t>
            </a:r>
            <a:r>
              <a:rPr lang="en-US" b="1" dirty="0" smtClean="0"/>
              <a:t>K initial points</a:t>
            </a:r>
            <a:r>
              <a:rPr lang="en-US" dirty="0" smtClean="0"/>
              <a:t> (</a:t>
            </a:r>
            <a:r>
              <a:rPr lang="en-US" dirty="0" err="1" smtClean="0"/>
              <a:t>medoids</a:t>
            </a:r>
            <a:r>
              <a:rPr lang="en-US" dirty="0" smtClean="0"/>
              <a:t>) as the most centrally located objects in the cluster.</a:t>
            </a:r>
          </a:p>
          <a:p>
            <a:r>
              <a:rPr lang="en-US" b="1" dirty="0" smtClean="0"/>
              <a:t>Repeat:</a:t>
            </a:r>
            <a:endParaRPr lang="en-US" dirty="0" smtClean="0"/>
          </a:p>
          <a:p>
            <a:pPr lvl="1"/>
            <a:r>
              <a:rPr lang="en-US" b="1" dirty="0" smtClean="0"/>
              <a:t>Assign each point</a:t>
            </a:r>
            <a:r>
              <a:rPr lang="en-US" dirty="0" smtClean="0"/>
              <a:t> to the nearest </a:t>
            </a:r>
            <a:r>
              <a:rPr lang="en-US" dirty="0" err="1" smtClean="0"/>
              <a:t>medoid</a:t>
            </a:r>
            <a:r>
              <a:rPr lang="en-US" dirty="0" smtClean="0"/>
              <a:t> (closest center).</a:t>
            </a:r>
          </a:p>
          <a:p>
            <a:pPr lvl="1"/>
            <a:r>
              <a:rPr lang="en-US" b="1" dirty="0" smtClean="0"/>
              <a:t>Pick a random object</a:t>
            </a:r>
            <a:r>
              <a:rPr lang="en-US" dirty="0" smtClean="0"/>
              <a:t> that’s not a </a:t>
            </a:r>
            <a:r>
              <a:rPr lang="en-US" dirty="0" err="1" smtClean="0"/>
              <a:t>medoid</a:t>
            </a:r>
            <a:r>
              <a:rPr lang="en-US" dirty="0" smtClean="0"/>
              <a:t>.</a:t>
            </a:r>
          </a:p>
          <a:p>
            <a:pPr lvl="1"/>
            <a:r>
              <a:rPr lang="en-US" b="1" dirty="0" smtClean="0"/>
              <a:t>Calculate the total cost</a:t>
            </a:r>
            <a:r>
              <a:rPr lang="en-US" dirty="0" smtClean="0"/>
              <a:t> of swapping the current </a:t>
            </a:r>
            <a:r>
              <a:rPr lang="en-US" dirty="0" err="1" smtClean="0"/>
              <a:t>medoid</a:t>
            </a:r>
            <a:r>
              <a:rPr lang="en-US" dirty="0" smtClean="0"/>
              <a:t> with the randomly selected object.</a:t>
            </a:r>
          </a:p>
          <a:p>
            <a:pPr lvl="1"/>
            <a:r>
              <a:rPr lang="en-US" b="1" dirty="0" smtClean="0"/>
              <a:t>Swap</a:t>
            </a:r>
            <a:r>
              <a:rPr lang="en-US" dirty="0" smtClean="0"/>
              <a:t> if the new object reduces the cost (improves clustering).</a:t>
            </a:r>
          </a:p>
          <a:p>
            <a:r>
              <a:rPr lang="en-US" b="1" dirty="0" smtClean="0"/>
              <a:t>Stop when the algorithm converges</a:t>
            </a:r>
            <a:r>
              <a:rPr lang="en-US" dirty="0" smtClean="0"/>
              <a:t> (no more swaps that reduce the cost).</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26</a:t>
            </a:fld>
            <a:endParaRPr lang="en-US"/>
          </a:p>
        </p:txBody>
      </p:sp>
    </p:spTree>
    <p:extLst>
      <p:ext uri="{BB962C8B-B14F-4D97-AF65-F5344CB8AC3E}">
        <p14:creationId xmlns:p14="http://schemas.microsoft.com/office/powerpoint/2010/main" val="413368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K-Median Clustering (Simplified):</a:t>
            </a:r>
          </a:p>
          <a:p>
            <a:r>
              <a:rPr lang="en-US" b="1" dirty="0" smtClean="0"/>
              <a:t>Initialization:</a:t>
            </a:r>
            <a:endParaRPr lang="en-US" dirty="0" smtClean="0"/>
          </a:p>
          <a:p>
            <a:pPr lvl="1"/>
            <a:r>
              <a:rPr lang="en-US" dirty="0" smtClean="0"/>
              <a:t>Pick </a:t>
            </a:r>
            <a:r>
              <a:rPr lang="en-US" b="1" dirty="0" smtClean="0"/>
              <a:t>K initial medians</a:t>
            </a:r>
            <a:r>
              <a:rPr lang="en-US" dirty="0" smtClean="0"/>
              <a:t> (central points in clusters) from the data points.</a:t>
            </a:r>
          </a:p>
          <a:p>
            <a:r>
              <a:rPr lang="en-US" b="1" dirty="0" smtClean="0"/>
              <a:t>Assignment Step:</a:t>
            </a:r>
            <a:endParaRPr lang="en-US" dirty="0" smtClean="0"/>
          </a:p>
          <a:p>
            <a:pPr lvl="1"/>
            <a:r>
              <a:rPr lang="en-US" dirty="0" smtClean="0"/>
              <a:t>For each data point, assign it to the nearest median using </a:t>
            </a:r>
            <a:r>
              <a:rPr lang="en-US" b="1" dirty="0" smtClean="0"/>
              <a:t>Manhattan distance</a:t>
            </a:r>
            <a:r>
              <a:rPr lang="en-US" dirty="0" smtClean="0"/>
              <a:t> (L1 norm), which is less sensitive to outliers compared to Euclidean distance (L2 norm used in K-Means).</a:t>
            </a:r>
          </a:p>
          <a:p>
            <a:r>
              <a:rPr lang="en-US" b="1" dirty="0" smtClean="0"/>
              <a:t>Update Step:</a:t>
            </a:r>
            <a:endParaRPr lang="en-US" dirty="0" smtClean="0"/>
          </a:p>
          <a:p>
            <a:pPr lvl="1"/>
            <a:r>
              <a:rPr lang="en-US" dirty="0" smtClean="0"/>
              <a:t>After assigning points, update each cluster’s median. The </a:t>
            </a:r>
            <a:r>
              <a:rPr lang="en-US" b="1" dirty="0" smtClean="0"/>
              <a:t>median</a:t>
            </a:r>
            <a:r>
              <a:rPr lang="en-US" dirty="0" smtClean="0"/>
              <a:t> is the point that minimizes the distance to all other points in the cluster, which helps avoid outliers affecting the result (unlike K-Means, which uses the mean).</a:t>
            </a:r>
          </a:p>
          <a:p>
            <a:r>
              <a:rPr lang="en-US" b="1" dirty="0" smtClean="0"/>
              <a:t>Repeat:</a:t>
            </a:r>
            <a:endParaRPr lang="en-US" dirty="0" smtClean="0"/>
          </a:p>
          <a:p>
            <a:pPr lvl="1"/>
            <a:r>
              <a:rPr lang="en-US" dirty="0" smtClean="0"/>
              <a:t>Keep repeating the steps (assign and update) until the cluster assignments no longer change.</a:t>
            </a:r>
          </a:p>
          <a:p>
            <a:r>
              <a:rPr lang="en-US" b="1" dirty="0" smtClean="0"/>
              <a:t>Key points for exams:</a:t>
            </a:r>
            <a:endParaRPr lang="en-US" dirty="0" smtClean="0"/>
          </a:p>
          <a:p>
            <a:r>
              <a:rPr lang="en-US" b="1" dirty="0" smtClean="0"/>
              <a:t>K-Median</a:t>
            </a:r>
            <a:r>
              <a:rPr lang="en-US" dirty="0" smtClean="0"/>
              <a:t> uses the </a:t>
            </a:r>
            <a:r>
              <a:rPr lang="en-US" b="1" dirty="0" smtClean="0"/>
              <a:t>median</a:t>
            </a:r>
            <a:r>
              <a:rPr lang="en-US" dirty="0" smtClean="0"/>
              <a:t> (central point) and </a:t>
            </a:r>
            <a:r>
              <a:rPr lang="en-US" b="1" dirty="0" smtClean="0"/>
              <a:t>Manhattan distance</a:t>
            </a:r>
            <a:r>
              <a:rPr lang="en-US" dirty="0" smtClean="0"/>
              <a:t> to reduce sensitivity to outliers, unlike K-Means which uses the mean.</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28</a:t>
            </a:fld>
            <a:endParaRPr lang="en-US"/>
          </a:p>
        </p:txBody>
      </p:sp>
    </p:spTree>
    <p:extLst>
      <p:ext uri="{BB962C8B-B14F-4D97-AF65-F5344CB8AC3E}">
        <p14:creationId xmlns:p14="http://schemas.microsoft.com/office/powerpoint/2010/main" val="376384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Initialize Clusters</a:t>
            </a:r>
            <a:r>
              <a:rPr lang="en-US" dirty="0" smtClean="0"/>
              <a:t>:</a:t>
            </a:r>
          </a:p>
          <a:p>
            <a:pPr lvl="1"/>
            <a:r>
              <a:rPr lang="en-US" dirty="0" smtClean="0"/>
              <a:t>Randomly select K points from the data as initial cluster centers (modes).</a:t>
            </a:r>
          </a:p>
          <a:p>
            <a:r>
              <a:rPr lang="en-US" b="1" dirty="0" smtClean="0"/>
              <a:t>Assign Data Points to Clusters</a:t>
            </a:r>
            <a:r>
              <a:rPr lang="en-US" dirty="0" smtClean="0"/>
              <a:t>:</a:t>
            </a:r>
          </a:p>
          <a:p>
            <a:pPr lvl="1"/>
            <a:r>
              <a:rPr lang="en-US" dirty="0" smtClean="0"/>
              <a:t>Assign each data point to the nearest cluster based on </a:t>
            </a:r>
            <a:r>
              <a:rPr lang="en-US" b="1" dirty="0" smtClean="0"/>
              <a:t>matching categorical values</a:t>
            </a:r>
            <a:r>
              <a:rPr lang="en-US" dirty="0" smtClean="0"/>
              <a:t> (Hamming distance).</a:t>
            </a:r>
          </a:p>
          <a:p>
            <a:r>
              <a:rPr lang="en-US" b="1" dirty="0" smtClean="0"/>
              <a:t>Update Modes</a:t>
            </a:r>
            <a:r>
              <a:rPr lang="en-US" dirty="0" smtClean="0"/>
              <a:t>:</a:t>
            </a:r>
          </a:p>
          <a:p>
            <a:pPr lvl="1"/>
            <a:r>
              <a:rPr lang="en-US" dirty="0" smtClean="0"/>
              <a:t>For each cluster, update the mode by selecting the most </a:t>
            </a:r>
            <a:r>
              <a:rPr lang="en-US" b="1" dirty="0" smtClean="0"/>
              <a:t>frequent category</a:t>
            </a:r>
            <a:r>
              <a:rPr lang="en-US" dirty="0" smtClean="0"/>
              <a:t> for each feature.</a:t>
            </a:r>
          </a:p>
          <a:p>
            <a:r>
              <a:rPr lang="en-US" b="1" dirty="0" smtClean="0"/>
              <a:t>Repeat</a:t>
            </a:r>
            <a:r>
              <a:rPr lang="en-US" dirty="0" smtClean="0"/>
              <a:t>:</a:t>
            </a:r>
          </a:p>
          <a:p>
            <a:pPr lvl="1"/>
            <a:r>
              <a:rPr lang="en-US" dirty="0" smtClean="0"/>
              <a:t>Reassign points and update modes until cluster assignments </a:t>
            </a:r>
            <a:r>
              <a:rPr lang="en-US" b="1" dirty="0" smtClean="0"/>
              <a:t>no longer change</a:t>
            </a:r>
            <a:r>
              <a:rPr lang="en-US" dirty="0" smtClean="0"/>
              <a:t> or a stopping condition is met.</a:t>
            </a:r>
          </a:p>
          <a:p>
            <a:r>
              <a:rPr lang="en-US" b="1" dirty="0" smtClean="0"/>
              <a:t>Output</a:t>
            </a:r>
            <a:r>
              <a:rPr lang="en-US" dirty="0" smtClean="0"/>
              <a:t>:</a:t>
            </a:r>
          </a:p>
          <a:p>
            <a:pPr lvl="1"/>
            <a:r>
              <a:rPr lang="en-US" dirty="0" smtClean="0"/>
              <a:t>The algorithm returns the final </a:t>
            </a:r>
            <a:r>
              <a:rPr lang="en-US" b="1" dirty="0" smtClean="0"/>
              <a:t>cluster assignments</a:t>
            </a:r>
            <a:r>
              <a:rPr lang="en-US" dirty="0" smtClean="0"/>
              <a:t> and </a:t>
            </a:r>
            <a:r>
              <a:rPr lang="en-US" b="1" dirty="0" smtClean="0"/>
              <a:t>modes</a:t>
            </a:r>
            <a:r>
              <a:rPr lang="en-US" dirty="0" smtClean="0"/>
              <a:t>.</a:t>
            </a:r>
          </a:p>
          <a:p>
            <a:r>
              <a:rPr lang="en-US" dirty="0" smtClean="0"/>
              <a:t>This method works well for clustering </a:t>
            </a:r>
            <a:r>
              <a:rPr lang="en-US" b="1" dirty="0" smtClean="0"/>
              <a:t>categorical data</a:t>
            </a:r>
            <a:r>
              <a:rPr lang="en-US" dirty="0" smtClean="0"/>
              <a:t>.</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30</a:t>
            </a:fld>
            <a:endParaRPr lang="en-US"/>
          </a:p>
        </p:txBody>
      </p:sp>
    </p:spTree>
    <p:extLst>
      <p:ext uri="{BB962C8B-B14F-4D97-AF65-F5344CB8AC3E}">
        <p14:creationId xmlns:p14="http://schemas.microsoft.com/office/powerpoint/2010/main" val="353588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Kernel K-Means:</a:t>
            </a:r>
          </a:p>
          <a:p>
            <a:r>
              <a:rPr lang="en-US" dirty="0" smtClean="0"/>
              <a:t>Used for detecting non-convex clusters by mapping data into higher-dimensional space using a kernel function.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31</a:t>
            </a:fld>
            <a:endParaRPr lang="en-US"/>
          </a:p>
        </p:txBody>
      </p:sp>
    </p:spTree>
    <p:extLst>
      <p:ext uri="{BB962C8B-B14F-4D97-AF65-F5344CB8AC3E}">
        <p14:creationId xmlns:p14="http://schemas.microsoft.com/office/powerpoint/2010/main" val="2350632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Kernel K-Means</a:t>
            </a:r>
            <a:r>
              <a:rPr lang="en-US" dirty="0" smtClean="0"/>
              <a:t> steps:</a:t>
            </a:r>
          </a:p>
          <a:p>
            <a:r>
              <a:rPr lang="en-US" b="1" dirty="0" smtClean="0"/>
              <a:t>Select K and a kernel function</a:t>
            </a:r>
            <a:r>
              <a:rPr lang="en-US" dirty="0" smtClean="0"/>
              <a:t> (e.g., RBF).</a:t>
            </a:r>
          </a:p>
          <a:p>
            <a:r>
              <a:rPr lang="en-US" b="1" dirty="0" smtClean="0"/>
              <a:t>Initialize clusters</a:t>
            </a:r>
            <a:r>
              <a:rPr lang="en-US" dirty="0" smtClean="0"/>
              <a:t> with random centers.</a:t>
            </a:r>
          </a:p>
          <a:p>
            <a:r>
              <a:rPr lang="en-US" b="1" dirty="0" smtClean="0"/>
              <a:t>Map data</a:t>
            </a:r>
            <a:r>
              <a:rPr lang="en-US" dirty="0" smtClean="0"/>
              <a:t> to a higher-dimensional space using the kernel.</a:t>
            </a:r>
          </a:p>
          <a:p>
            <a:r>
              <a:rPr lang="en-US" b="1" dirty="0" smtClean="0"/>
              <a:t>Assign points</a:t>
            </a:r>
            <a:r>
              <a:rPr lang="en-US" dirty="0" smtClean="0"/>
              <a:t> to the closest cluster in the transformed space.</a:t>
            </a:r>
          </a:p>
          <a:p>
            <a:r>
              <a:rPr lang="en-US" b="1" dirty="0" smtClean="0"/>
              <a:t>Update centers</a:t>
            </a:r>
            <a:r>
              <a:rPr lang="en-US" dirty="0" smtClean="0"/>
              <a:t> based on new assignments.</a:t>
            </a:r>
          </a:p>
          <a:p>
            <a:r>
              <a:rPr lang="en-US" b="1" dirty="0" smtClean="0"/>
              <a:t>Repeat</a:t>
            </a:r>
            <a:r>
              <a:rPr lang="en-US" dirty="0" smtClean="0"/>
              <a:t> until assignments stop changing.</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32</a:t>
            </a:fld>
            <a:endParaRPr lang="en-US"/>
          </a:p>
        </p:txBody>
      </p:sp>
    </p:spTree>
    <p:extLst>
      <p:ext uri="{BB962C8B-B14F-4D97-AF65-F5344CB8AC3E}">
        <p14:creationId xmlns:p14="http://schemas.microsoft.com/office/powerpoint/2010/main" val="4040685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33</a:t>
            </a:fld>
            <a:endParaRPr lang="en-US"/>
          </a:p>
        </p:txBody>
      </p:sp>
    </p:spTree>
    <p:extLst>
      <p:ext uri="{BB962C8B-B14F-4D97-AF65-F5344CB8AC3E}">
        <p14:creationId xmlns:p14="http://schemas.microsoft.com/office/powerpoint/2010/main" val="377452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Applications of Clustering:</a:t>
            </a:r>
          </a:p>
          <a:p>
            <a:r>
              <a:rPr lang="en-US" b="1" dirty="0" smtClean="0"/>
              <a:t>Search Engines:</a:t>
            </a:r>
            <a:r>
              <a:rPr lang="en-US" dirty="0" smtClean="0"/>
              <a:t> Group similar web pages or search results.</a:t>
            </a:r>
          </a:p>
          <a:p>
            <a:r>
              <a:rPr lang="en-US" b="1" dirty="0" smtClean="0"/>
              <a:t>Customer Segmentation:</a:t>
            </a:r>
            <a:r>
              <a:rPr lang="en-US" dirty="0" smtClean="0"/>
              <a:t> Group customers based on behavior like purchasing history.</a:t>
            </a:r>
          </a:p>
          <a:p>
            <a:r>
              <a:rPr lang="en-US" b="1" dirty="0" smtClean="0"/>
              <a:t>Anomaly Detection:</a:t>
            </a:r>
            <a:r>
              <a:rPr lang="en-US" dirty="0" smtClean="0"/>
              <a:t> Spot unusual patterns in data.</a:t>
            </a:r>
          </a:p>
          <a:p>
            <a:r>
              <a:rPr lang="en-US" b="1" dirty="0" smtClean="0"/>
              <a:t>Semi-supervised Learning:</a:t>
            </a:r>
            <a:r>
              <a:rPr lang="en-US" dirty="0" smtClean="0"/>
              <a:t> Combine labeled and unlabeled data for learning.</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4</a:t>
            </a:fld>
            <a:endParaRPr lang="en-US"/>
          </a:p>
        </p:txBody>
      </p:sp>
    </p:spTree>
    <p:extLst>
      <p:ext uri="{BB962C8B-B14F-4D97-AF65-F5344CB8AC3E}">
        <p14:creationId xmlns:p14="http://schemas.microsoft.com/office/powerpoint/2010/main" val="244500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Applications of Clustering:</a:t>
            </a:r>
          </a:p>
          <a:p>
            <a:r>
              <a:rPr lang="en-US" b="1" dirty="0" smtClean="0"/>
              <a:t>Search Engines:</a:t>
            </a:r>
            <a:r>
              <a:rPr lang="en-US" dirty="0" smtClean="0"/>
              <a:t> Group similar web pages or search results.</a:t>
            </a:r>
          </a:p>
          <a:p>
            <a:r>
              <a:rPr lang="en-US" b="1" dirty="0" smtClean="0"/>
              <a:t>Customer Segmentation:</a:t>
            </a:r>
            <a:r>
              <a:rPr lang="en-US" dirty="0" smtClean="0"/>
              <a:t> Group customers based on behavior like purchasing history.</a:t>
            </a:r>
          </a:p>
          <a:p>
            <a:r>
              <a:rPr lang="en-US" b="1" dirty="0" smtClean="0"/>
              <a:t>Anomaly Detection:</a:t>
            </a:r>
            <a:r>
              <a:rPr lang="en-US" dirty="0" smtClean="0"/>
              <a:t> Spot unusual patterns in data.</a:t>
            </a:r>
          </a:p>
          <a:p>
            <a:r>
              <a:rPr lang="en-US" b="1" dirty="0" smtClean="0"/>
              <a:t>Semi-supervised Learning:</a:t>
            </a:r>
            <a:r>
              <a:rPr lang="en-US" dirty="0" smtClean="0"/>
              <a:t> Combine labeled and unlabeled data for learning.</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5</a:t>
            </a:fld>
            <a:endParaRPr lang="en-US"/>
          </a:p>
        </p:txBody>
      </p:sp>
    </p:spTree>
    <p:extLst>
      <p:ext uri="{BB962C8B-B14F-4D97-AF65-F5344CB8AC3E}">
        <p14:creationId xmlns:p14="http://schemas.microsoft.com/office/powerpoint/2010/main" val="57627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Important Considerations in Clustering:</a:t>
            </a:r>
          </a:p>
          <a:p>
            <a:r>
              <a:rPr lang="en-US" b="1" dirty="0" smtClean="0"/>
              <a:t>Partitioning Criteria:</a:t>
            </a:r>
            <a:r>
              <a:rPr lang="en-US" dirty="0" smtClean="0"/>
              <a:t> Single-level (simple) or hierarchical (complex) clusters.</a:t>
            </a:r>
          </a:p>
          <a:p>
            <a:r>
              <a:rPr lang="en-US" b="1" dirty="0" smtClean="0"/>
              <a:t>Separation of Clusters:</a:t>
            </a:r>
            <a:r>
              <a:rPr lang="en-US" dirty="0" smtClean="0"/>
              <a:t> Exclusive (one data point belongs to one group) or non-exclusive (can belong to multiple groups).</a:t>
            </a:r>
          </a:p>
          <a:p>
            <a:r>
              <a:rPr lang="en-US" b="1" dirty="0" smtClean="0"/>
              <a:t>Similarity Measure:</a:t>
            </a:r>
            <a:r>
              <a:rPr lang="en-US" dirty="0" smtClean="0"/>
              <a:t> Based on distance (e.g., Euclidean) or connectivity (e.g., density).</a:t>
            </a:r>
          </a:p>
          <a:p>
            <a:r>
              <a:rPr lang="en-US" b="1" dirty="0" smtClean="0"/>
              <a:t>Clustering Space:</a:t>
            </a:r>
            <a:r>
              <a:rPr lang="en-US" dirty="0" smtClean="0"/>
              <a:t> Full space for low dimensions, subspace for high dimensions.</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6</a:t>
            </a:fld>
            <a:endParaRPr lang="en-US"/>
          </a:p>
        </p:txBody>
      </p:sp>
    </p:spTree>
    <p:extLst>
      <p:ext uri="{BB962C8B-B14F-4D97-AF65-F5344CB8AC3E}">
        <p14:creationId xmlns:p14="http://schemas.microsoft.com/office/powerpoint/2010/main" val="12064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Types of Clustering Methods:</a:t>
            </a:r>
          </a:p>
          <a:p>
            <a:r>
              <a:rPr lang="en-US" b="1" dirty="0" smtClean="0"/>
              <a:t>Partitioning Methods:</a:t>
            </a:r>
            <a:r>
              <a:rPr lang="en-US" dirty="0" smtClean="0"/>
              <a:t> Divide data into a set number of clusters (e.g., K-Means, K-</a:t>
            </a:r>
            <a:r>
              <a:rPr lang="en-US" dirty="0" err="1" smtClean="0"/>
              <a:t>Medoids</a:t>
            </a:r>
            <a:r>
              <a:rPr lang="en-US" dirty="0" smtClean="0"/>
              <a:t>).</a:t>
            </a:r>
          </a:p>
          <a:p>
            <a:r>
              <a:rPr lang="en-US" b="1" dirty="0" smtClean="0"/>
              <a:t>Hierarchical Methods:</a:t>
            </a:r>
            <a:r>
              <a:rPr lang="en-US" dirty="0" smtClean="0"/>
              <a:t> Build a tree of clusters (e.g., DIANA, BIRCH).</a:t>
            </a:r>
          </a:p>
          <a:p>
            <a:r>
              <a:rPr lang="en-US" b="1" dirty="0" smtClean="0"/>
              <a:t>Density-Based Methods:</a:t>
            </a:r>
            <a:r>
              <a:rPr lang="en-US" dirty="0" smtClean="0"/>
              <a:t> Group points based on density (e.g., DBSCAN).</a:t>
            </a:r>
          </a:p>
          <a:p>
            <a:r>
              <a:rPr lang="en-US" b="1" dirty="0" smtClean="0"/>
              <a:t>Grid-Based Methods:</a:t>
            </a:r>
            <a:r>
              <a:rPr lang="en-US" dirty="0" smtClean="0"/>
              <a:t> Divide the space into a grid structure (e.g., STING).</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7</a:t>
            </a:fld>
            <a:endParaRPr lang="en-US"/>
          </a:p>
        </p:txBody>
      </p:sp>
    </p:spTree>
    <p:extLst>
      <p:ext uri="{BB962C8B-B14F-4D97-AF65-F5344CB8AC3E}">
        <p14:creationId xmlns:p14="http://schemas.microsoft.com/office/powerpoint/2010/main" val="113990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K-Means Clustering Method:</a:t>
            </a:r>
          </a:p>
          <a:p>
            <a:r>
              <a:rPr lang="en-US" b="1" dirty="0" smtClean="0"/>
              <a:t>Steps:</a:t>
            </a:r>
            <a:endParaRPr lang="en-US" dirty="0" smtClean="0"/>
          </a:p>
          <a:p>
            <a:pPr lvl="1"/>
            <a:r>
              <a:rPr lang="en-US" b="1" dirty="0" smtClean="0"/>
              <a:t>Initialization:</a:t>
            </a:r>
            <a:r>
              <a:rPr lang="en-US" dirty="0" smtClean="0"/>
              <a:t> Choose the number of clusters (K) and randomly assign centroids.</a:t>
            </a:r>
          </a:p>
          <a:p>
            <a:pPr lvl="1"/>
            <a:r>
              <a:rPr lang="en-US" b="1" dirty="0" smtClean="0"/>
              <a:t>Assignment:</a:t>
            </a:r>
            <a:r>
              <a:rPr lang="en-US" dirty="0" smtClean="0"/>
              <a:t> Assign each data point to the nearest centroid.</a:t>
            </a:r>
          </a:p>
          <a:p>
            <a:pPr lvl="1"/>
            <a:r>
              <a:rPr lang="en-US" b="1" dirty="0" smtClean="0"/>
              <a:t>Update:</a:t>
            </a:r>
            <a:r>
              <a:rPr lang="en-US" dirty="0" smtClean="0"/>
              <a:t> Calculate new centroids based on the assigned data points.</a:t>
            </a:r>
          </a:p>
          <a:p>
            <a:pPr lvl="1"/>
            <a:r>
              <a:rPr lang="en-US" b="1" dirty="0" smtClean="0"/>
              <a:t>Repeat:</a:t>
            </a:r>
            <a:r>
              <a:rPr lang="en-US" dirty="0" smtClean="0"/>
              <a:t> Continue until the centroids don’t change or the maximum number of iterations is reached.</a:t>
            </a:r>
          </a:p>
          <a:p>
            <a:r>
              <a:rPr lang="en-US" b="1" dirty="0" smtClean="0"/>
              <a:t>Goal:</a:t>
            </a:r>
            <a:r>
              <a:rPr lang="en-US" dirty="0" smtClean="0"/>
              <a:t> Minimize the sum of squared distances between data points and their assigned centroids.</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12</a:t>
            </a:fld>
            <a:endParaRPr lang="en-US"/>
          </a:p>
        </p:txBody>
      </p:sp>
    </p:spTree>
    <p:extLst>
      <p:ext uri="{BB962C8B-B14F-4D97-AF65-F5344CB8AC3E}">
        <p14:creationId xmlns:p14="http://schemas.microsoft.com/office/powerpoint/2010/main" val="352071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Example of K-Means:</a:t>
            </a:r>
          </a:p>
          <a:p>
            <a:r>
              <a:rPr lang="en-US" dirty="0" smtClean="0"/>
              <a:t>Points: A1(2,10), A2(2,5), A3(8,4), etc.</a:t>
            </a:r>
          </a:p>
          <a:p>
            <a:r>
              <a:rPr lang="en-US" dirty="0" smtClean="0"/>
              <a:t>Initial cluster centers: A1(2,10), A4(5,8), A7(1,2).</a:t>
            </a:r>
          </a:p>
          <a:p>
            <a:r>
              <a:rPr lang="en-US" dirty="0" smtClean="0"/>
              <a:t>After iterations, new centers are computed by taking the mean of points in each cluster.</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13</a:t>
            </a:fld>
            <a:endParaRPr lang="en-US"/>
          </a:p>
        </p:txBody>
      </p:sp>
    </p:spTree>
    <p:extLst>
      <p:ext uri="{BB962C8B-B14F-4D97-AF65-F5344CB8AC3E}">
        <p14:creationId xmlns:p14="http://schemas.microsoft.com/office/powerpoint/2010/main" val="261344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Choosing the Value of K:</a:t>
            </a:r>
          </a:p>
          <a:p>
            <a:r>
              <a:rPr lang="en-US" b="1" dirty="0" smtClean="0"/>
              <a:t>Elbow Method:</a:t>
            </a:r>
            <a:r>
              <a:rPr lang="en-US" dirty="0" smtClean="0"/>
              <a:t> Plot the Within-Cluster Sum of Squares (WCSS) against different values of K. The "elbow" point on the graph suggests the best number of clusters</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20</a:t>
            </a:fld>
            <a:endParaRPr lang="en-US"/>
          </a:p>
        </p:txBody>
      </p:sp>
    </p:spTree>
    <p:extLst>
      <p:ext uri="{BB962C8B-B14F-4D97-AF65-F5344CB8AC3E}">
        <p14:creationId xmlns:p14="http://schemas.microsoft.com/office/powerpoint/2010/main" val="293905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K-Means Weaknesses:</a:t>
            </a:r>
          </a:p>
          <a:p>
            <a:r>
              <a:rPr lang="en-US" dirty="0" smtClean="0"/>
              <a:t>It only works well with continuous data.</a:t>
            </a:r>
          </a:p>
          <a:p>
            <a:r>
              <a:rPr lang="en-US" dirty="0" smtClean="0"/>
              <a:t>It is sensitive to noisy data and outliers.</a:t>
            </a:r>
          </a:p>
          <a:p>
            <a:r>
              <a:rPr lang="en-US" dirty="0" smtClean="0"/>
              <a:t>Struggles to detect non-convex shapes of clusters.</a:t>
            </a:r>
          </a:p>
          <a:p>
            <a:endParaRPr lang="en-US" dirty="0"/>
          </a:p>
        </p:txBody>
      </p:sp>
      <p:sp>
        <p:nvSpPr>
          <p:cNvPr id="4" name="Slide Number Placeholder 3"/>
          <p:cNvSpPr>
            <a:spLocks noGrp="1"/>
          </p:cNvSpPr>
          <p:nvPr>
            <p:ph type="sldNum" sz="quarter" idx="10"/>
          </p:nvPr>
        </p:nvSpPr>
        <p:spPr/>
        <p:txBody>
          <a:bodyPr/>
          <a:lstStyle/>
          <a:p>
            <a:fld id="{ABB1F3AF-E5EA-4922-B1D5-5D3AF1CE770E}" type="slidenum">
              <a:rPr lang="en-US" smtClean="0"/>
              <a:t>21</a:t>
            </a:fld>
            <a:endParaRPr lang="en-US"/>
          </a:p>
        </p:txBody>
      </p:sp>
    </p:spTree>
    <p:extLst>
      <p:ext uri="{BB962C8B-B14F-4D97-AF65-F5344CB8AC3E}">
        <p14:creationId xmlns:p14="http://schemas.microsoft.com/office/powerpoint/2010/main" val="1870485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BEBF6-CCEE-7133-428B-80DE60D129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E91E092-946C-E49D-20E0-7442644909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E358307-447A-CEFA-E353-513FF41EFDCD}"/>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A5B824FA-9F98-CEF4-381E-E8F712BD4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D019C4-7FDC-8B08-2D31-CC901BD11A23}"/>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47373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D1877B-F9D3-F2CB-A55E-B481838A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8934E4B-ECAE-1B4A-BAB5-722EE7FDE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9EA9B50-212A-EA46-41A7-1B9CB343BF9B}"/>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9A448BF4-4923-F2CD-36D2-B9CAE167F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AC5D363-7EFB-2853-09CD-FEF53BFB8111}"/>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5437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CD4834D-66D9-1538-2F82-75BA31E274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CDA176F-48B7-48FF-5F4A-116EE77C14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F92448-6633-E5A8-55EF-36145AFA141D}"/>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6F6190D9-75F0-C91E-3174-0F1153606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471AD56-938D-4FE4-076C-9CDBABDE72FC}"/>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853699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25F28F-CAE1-4942-017F-81800F6EE7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A5FBB54-F16F-5561-6C3D-FEDDBE6933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0F5803F-61FF-91BD-3FFF-2B3BC4615E76}"/>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C26F40F8-75CC-1790-8425-132EF90405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926E42D-BB13-2D20-D5A4-5E71F7B91C12}"/>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056151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C2B655-5ED4-B4EA-55A6-249452A29F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8DC6077-20C9-B22A-526E-06A0C52CA4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A5AA3F8-0FB5-8DFE-572D-410F31E127C8}"/>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83F4C6C7-4905-E427-C56B-56E41C20E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EF53032-3025-F7DE-CA90-CD95E37A1B43}"/>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19235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37A96-45F2-8CDB-87C6-6667B385A9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DB528CBD-72D7-29B6-8F16-C8F25FCDA2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BE6CBB0-46EA-6C3E-B546-6904F005D5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1D104DB-9ACB-EE08-2FA9-3ED8BD8713E2}"/>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6" name="Footer Placeholder 5">
            <a:extLst>
              <a:ext uri="{FF2B5EF4-FFF2-40B4-BE49-F238E27FC236}">
                <a16:creationId xmlns:a16="http://schemas.microsoft.com/office/drawing/2014/main" xmlns="" id="{BD98A4A4-3604-6AC1-3713-40277F9B9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62B7A8A-53FE-99AC-842D-CA2BED4F2690}"/>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27628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76CF4-A831-B43C-0807-833CCDE8B1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3D7DCA9-7681-6CE6-2B7D-C46C0E7D9B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FB003DE-375A-7C42-5038-10676D52F0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52DDA9F-DC89-1048-F8FD-E5CC7D4870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F7A542D-9CA1-0A4E-0B70-2BC43CAA38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68B61D1-7D13-1095-3075-853B9871661D}"/>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8" name="Footer Placeholder 7">
            <a:extLst>
              <a:ext uri="{FF2B5EF4-FFF2-40B4-BE49-F238E27FC236}">
                <a16:creationId xmlns:a16="http://schemas.microsoft.com/office/drawing/2014/main" xmlns="" id="{8F572D27-C062-5112-17B4-0CF9ED89ED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635538B-44CA-9812-985B-B6AFABC8700C}"/>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78556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97DE51-1C7C-0620-60CD-52929EC9C3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2C7314A-B9FE-E28F-7A28-84A015367D79}"/>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4" name="Footer Placeholder 3">
            <a:extLst>
              <a:ext uri="{FF2B5EF4-FFF2-40B4-BE49-F238E27FC236}">
                <a16:creationId xmlns:a16="http://schemas.microsoft.com/office/drawing/2014/main" xmlns="" id="{388BEF77-B252-E444-EA97-6977FB1307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ADA495B-1579-C991-ACAF-2BD4A7E129E0}"/>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422721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1D7569F-475D-967E-E517-392767F8C008}"/>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3" name="Footer Placeholder 2">
            <a:extLst>
              <a:ext uri="{FF2B5EF4-FFF2-40B4-BE49-F238E27FC236}">
                <a16:creationId xmlns:a16="http://schemas.microsoft.com/office/drawing/2014/main" xmlns="" id="{06D378F8-2972-94B2-B59F-DA8071F847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4E65EEB-88ED-3455-0B35-00DC1CDE05CB}"/>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1639983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D9A6DA-2813-D217-3535-EE3C79343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C9E565C-8A1A-8226-9E2A-2417C3FC13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3A6288E-417A-1400-960B-461631BAE3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DBFCEB7-3633-BAC3-7250-DC858BE0613F}"/>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6" name="Footer Placeholder 5">
            <a:extLst>
              <a:ext uri="{FF2B5EF4-FFF2-40B4-BE49-F238E27FC236}">
                <a16:creationId xmlns:a16="http://schemas.microsoft.com/office/drawing/2014/main" xmlns="" id="{0AED4D85-0847-A11B-3BE8-155B7EBC2C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1D63D61-3B07-B5B7-8020-45535E374A03}"/>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1257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7A47FB-6CBE-29FC-5296-DBA1091E1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C71E7FF-89CA-6DC6-8A61-426AF695AB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C6855ED-86AE-622A-13AF-356D5D269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BB7A9FB-A7A2-F9F7-030E-72BBABA76DA1}"/>
              </a:ext>
            </a:extLst>
          </p:cNvPr>
          <p:cNvSpPr>
            <a:spLocks noGrp="1"/>
          </p:cNvSpPr>
          <p:nvPr>
            <p:ph type="dt" sz="half" idx="10"/>
          </p:nvPr>
        </p:nvSpPr>
        <p:spPr/>
        <p:txBody>
          <a:bodyPr/>
          <a:lstStyle/>
          <a:p>
            <a:fld id="{3D077775-CA2F-4835-9DDA-43E84FC2EFA9}" type="datetimeFigureOut">
              <a:rPr lang="en-US" smtClean="0"/>
              <a:t>10/23/2024</a:t>
            </a:fld>
            <a:endParaRPr lang="en-US"/>
          </a:p>
        </p:txBody>
      </p:sp>
      <p:sp>
        <p:nvSpPr>
          <p:cNvPr id="6" name="Footer Placeholder 5">
            <a:extLst>
              <a:ext uri="{FF2B5EF4-FFF2-40B4-BE49-F238E27FC236}">
                <a16:creationId xmlns:a16="http://schemas.microsoft.com/office/drawing/2014/main" xmlns="" id="{20FD79EB-417A-C7E0-49B8-D7AA537614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2DBAE0C-6F37-57DE-D044-C0CFF3C83946}"/>
              </a:ext>
            </a:extLst>
          </p:cNvPr>
          <p:cNvSpPr>
            <a:spLocks noGrp="1"/>
          </p:cNvSpPr>
          <p:nvPr>
            <p:ph type="sldNum" sz="quarter" idx="12"/>
          </p:nvPr>
        </p:nvSpPr>
        <p:spPr/>
        <p:txBody>
          <a:bodyPr/>
          <a:lstStyle/>
          <a:p>
            <a:fld id="{5F346625-0D45-4928-83BF-654EB4A53E21}" type="slidenum">
              <a:rPr lang="en-US" smtClean="0"/>
              <a:t>‹#›</a:t>
            </a:fld>
            <a:endParaRPr lang="en-US"/>
          </a:p>
        </p:txBody>
      </p:sp>
    </p:spTree>
    <p:extLst>
      <p:ext uri="{BB962C8B-B14F-4D97-AF65-F5344CB8AC3E}">
        <p14:creationId xmlns:p14="http://schemas.microsoft.com/office/powerpoint/2010/main" val="3410825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1C4BC2A-694C-34DE-E00D-81B366B3D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E0D3285-D902-9C7B-53EF-50AC7E0F0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8AFBDDF-E0C7-FB68-DCDD-30C90A21A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077775-CA2F-4835-9DDA-43E84FC2EFA9}" type="datetimeFigureOut">
              <a:rPr lang="en-US" smtClean="0"/>
              <a:t>10/23/2024</a:t>
            </a:fld>
            <a:endParaRPr lang="en-US"/>
          </a:p>
        </p:txBody>
      </p:sp>
      <p:sp>
        <p:nvSpPr>
          <p:cNvPr id="5" name="Footer Placeholder 4">
            <a:extLst>
              <a:ext uri="{FF2B5EF4-FFF2-40B4-BE49-F238E27FC236}">
                <a16:creationId xmlns:a16="http://schemas.microsoft.com/office/drawing/2014/main" xmlns="" id="{2D0C0CF3-AB81-1083-4691-292B1D038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xmlns="" id="{635AA741-B990-BA38-691D-7C945FE49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346625-0D45-4928-83BF-654EB4A53E21}" type="slidenum">
              <a:rPr lang="en-US" smtClean="0"/>
              <a:t>‹#›</a:t>
            </a:fld>
            <a:endParaRPr lang="en-US"/>
          </a:p>
        </p:txBody>
      </p:sp>
    </p:spTree>
    <p:extLst>
      <p:ext uri="{BB962C8B-B14F-4D97-AF65-F5344CB8AC3E}">
        <p14:creationId xmlns:p14="http://schemas.microsoft.com/office/powerpoint/2010/main" val="4349310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umaira@cse.uiu.ac.bd"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geeksforgeeks.org/ml-k-medoids-clustering-with-example/" TargetMode="Externa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www.geeksforgeeks.org/ml-k-medoids-clustering-with-example/"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8240" y="3835400"/>
            <a:ext cx="9875520" cy="0"/>
          </a:xfrm>
          <a:custGeom>
            <a:avLst/>
            <a:gdLst/>
            <a:ahLst/>
            <a:cxnLst/>
            <a:rect l="l" t="t" r="r" b="b"/>
            <a:pathLst>
              <a:path w="7406640">
                <a:moveTo>
                  <a:pt x="0" y="0"/>
                </a:moveTo>
                <a:lnTo>
                  <a:pt x="7406640" y="0"/>
                </a:lnTo>
              </a:path>
            </a:pathLst>
          </a:custGeom>
          <a:ln w="9525">
            <a:solidFill>
              <a:srgbClr val="7E7E7E"/>
            </a:solidFill>
          </a:ln>
        </p:spPr>
        <p:txBody>
          <a:bodyPr wrap="square" lIns="0" tIns="0" rIns="0" bIns="0" rtlCol="0"/>
          <a:lstStyle/>
          <a:p>
            <a:endParaRPr sz="2400"/>
          </a:p>
        </p:txBody>
      </p:sp>
      <p:pic>
        <p:nvPicPr>
          <p:cNvPr id="3" name="object 3"/>
          <p:cNvPicPr/>
          <p:nvPr/>
        </p:nvPicPr>
        <p:blipFill>
          <a:blip r:embed="rId2" cstate="print"/>
          <a:stretch>
            <a:fillRect/>
          </a:stretch>
        </p:blipFill>
        <p:spPr>
          <a:xfrm>
            <a:off x="5212079" y="616374"/>
            <a:ext cx="1626259" cy="1479973"/>
          </a:xfrm>
          <a:prstGeom prst="rect">
            <a:avLst/>
          </a:prstGeom>
        </p:spPr>
      </p:pic>
      <p:sp>
        <p:nvSpPr>
          <p:cNvPr id="4" name="object 4"/>
          <p:cNvSpPr txBox="1"/>
          <p:nvPr/>
        </p:nvSpPr>
        <p:spPr>
          <a:xfrm>
            <a:off x="1158240" y="3018536"/>
            <a:ext cx="8760460" cy="673753"/>
          </a:xfrm>
          <a:prstGeom prst="rect">
            <a:avLst/>
          </a:prstGeom>
        </p:spPr>
        <p:txBody>
          <a:bodyPr vert="horz" wrap="square" lIns="0" tIns="16933" rIns="0" bIns="0" rtlCol="0">
            <a:spAutoFit/>
          </a:bodyPr>
          <a:lstStyle/>
          <a:p>
            <a:pPr marL="16933">
              <a:spcBef>
                <a:spcPts val="133"/>
              </a:spcBef>
            </a:pPr>
            <a:r>
              <a:rPr lang="en-US" sz="4267" dirty="0">
                <a:latin typeface="Calibri"/>
                <a:cs typeface="Calibri"/>
              </a:rPr>
              <a:t>Clustering – Part 1</a:t>
            </a:r>
            <a:endParaRPr sz="4267" dirty="0">
              <a:latin typeface="Calibri"/>
              <a:cs typeface="Calibri"/>
            </a:endParaRPr>
          </a:p>
        </p:txBody>
      </p:sp>
      <p:sp>
        <p:nvSpPr>
          <p:cNvPr id="5" name="object 5"/>
          <p:cNvSpPr txBox="1"/>
          <p:nvPr/>
        </p:nvSpPr>
        <p:spPr>
          <a:xfrm>
            <a:off x="1158241" y="3943929"/>
            <a:ext cx="7036647" cy="884131"/>
          </a:xfrm>
          <a:prstGeom prst="rect">
            <a:avLst/>
          </a:prstGeom>
        </p:spPr>
        <p:txBody>
          <a:bodyPr vert="horz" wrap="square" lIns="0" tIns="39793" rIns="0" bIns="0" rtlCol="0">
            <a:spAutoFit/>
          </a:bodyPr>
          <a:lstStyle/>
          <a:p>
            <a:pPr marL="16933">
              <a:spcBef>
                <a:spcPts val="313"/>
              </a:spcBef>
            </a:pPr>
            <a:r>
              <a:rPr lang="en-US" sz="2667" dirty="0">
                <a:solidFill>
                  <a:srgbClr val="3E3E3E"/>
                </a:solidFill>
                <a:latin typeface="Calibri"/>
                <a:cs typeface="Calibri"/>
              </a:rPr>
              <a:t>Data Mining</a:t>
            </a:r>
            <a:r>
              <a:rPr sz="2667" dirty="0">
                <a:solidFill>
                  <a:srgbClr val="3E3E3E"/>
                </a:solidFill>
                <a:latin typeface="Calibri"/>
                <a:cs typeface="Calibri"/>
              </a:rPr>
              <a:t>–</a:t>
            </a:r>
            <a:r>
              <a:rPr sz="2667" spc="-67" dirty="0">
                <a:solidFill>
                  <a:srgbClr val="3E3E3E"/>
                </a:solidFill>
                <a:latin typeface="Calibri"/>
                <a:cs typeface="Calibri"/>
              </a:rPr>
              <a:t> </a:t>
            </a:r>
            <a:r>
              <a:rPr sz="2667" dirty="0">
                <a:solidFill>
                  <a:srgbClr val="3E3E3E"/>
                </a:solidFill>
                <a:latin typeface="Calibri"/>
                <a:cs typeface="Calibri"/>
              </a:rPr>
              <a:t>Final</a:t>
            </a:r>
            <a:r>
              <a:rPr sz="2667" spc="-47" dirty="0">
                <a:solidFill>
                  <a:srgbClr val="3E3E3E"/>
                </a:solidFill>
                <a:latin typeface="Calibri"/>
                <a:cs typeface="Calibri"/>
              </a:rPr>
              <a:t> </a:t>
            </a:r>
            <a:r>
              <a:rPr sz="2667" dirty="0">
                <a:solidFill>
                  <a:srgbClr val="3E3E3E"/>
                </a:solidFill>
                <a:latin typeface="Calibri"/>
                <a:cs typeface="Calibri"/>
              </a:rPr>
              <a:t>Week</a:t>
            </a:r>
            <a:r>
              <a:rPr sz="2667" spc="-53" dirty="0">
                <a:solidFill>
                  <a:srgbClr val="3E3E3E"/>
                </a:solidFill>
                <a:latin typeface="Calibri"/>
                <a:cs typeface="Calibri"/>
              </a:rPr>
              <a:t> </a:t>
            </a:r>
            <a:r>
              <a:rPr lang="en-US" sz="2667" spc="-67" dirty="0">
                <a:solidFill>
                  <a:srgbClr val="3E3E3E"/>
                </a:solidFill>
                <a:latin typeface="Calibri"/>
                <a:cs typeface="Calibri"/>
              </a:rPr>
              <a:t>4</a:t>
            </a:r>
            <a:endParaRPr sz="2667" dirty="0">
              <a:latin typeface="Calibri"/>
              <a:cs typeface="Calibri"/>
            </a:endParaRPr>
          </a:p>
          <a:p>
            <a:pPr marL="16933" marR="4059665">
              <a:lnSpc>
                <a:spcPct val="90100"/>
              </a:lnSpc>
              <a:spcBef>
                <a:spcPts val="507"/>
              </a:spcBef>
            </a:pPr>
            <a:endParaRPr sz="2667" dirty="0">
              <a:latin typeface="Calibri"/>
              <a:cs typeface="Calibri"/>
            </a:endParaRPr>
          </a:p>
        </p:txBody>
      </p:sp>
      <p:sp>
        <p:nvSpPr>
          <p:cNvPr id="13" name="object 5">
            <a:extLst>
              <a:ext uri="{FF2B5EF4-FFF2-40B4-BE49-F238E27FC236}">
                <a16:creationId xmlns:a16="http://schemas.microsoft.com/office/drawing/2014/main" xmlns="" id="{36DBFFEF-B102-217A-056F-755C77016154}"/>
              </a:ext>
            </a:extLst>
          </p:cNvPr>
          <p:cNvSpPr txBox="1"/>
          <p:nvPr/>
        </p:nvSpPr>
        <p:spPr>
          <a:xfrm>
            <a:off x="1158240" y="4531500"/>
            <a:ext cx="8479536" cy="2032650"/>
          </a:xfrm>
          <a:prstGeom prst="rect">
            <a:avLst/>
          </a:prstGeom>
        </p:spPr>
        <p:txBody>
          <a:bodyPr vert="horz" wrap="square" lIns="0" tIns="39793" rIns="0" bIns="0" rtlCol="0">
            <a:spAutoFit/>
          </a:bodyPr>
          <a:lstStyle/>
          <a:p>
            <a:pPr marL="16933" marR="4059665">
              <a:lnSpc>
                <a:spcPct val="90100"/>
              </a:lnSpc>
              <a:spcBef>
                <a:spcPts val="507"/>
              </a:spcBef>
            </a:pPr>
            <a:r>
              <a:rPr lang="en-US" sz="2400" spc="-27" dirty="0">
                <a:solidFill>
                  <a:srgbClr val="6DAC1C"/>
                </a:solidFill>
                <a:uFill>
                  <a:solidFill>
                    <a:srgbClr val="6DAC1C"/>
                  </a:solidFill>
                </a:uFill>
                <a:latin typeface="Calibri"/>
                <a:cs typeface="Calibri"/>
              </a:rPr>
              <a:t>Humaira Anzum Neha</a:t>
            </a:r>
            <a:r>
              <a:rPr lang="en-US" sz="2400" spc="-13" dirty="0">
                <a:solidFill>
                  <a:srgbClr val="6DAC1C"/>
                </a:solidFill>
                <a:latin typeface="Calibri"/>
                <a:cs typeface="Calibri"/>
              </a:rPr>
              <a:t> </a:t>
            </a:r>
          </a:p>
          <a:p>
            <a:pPr marL="16933" marR="4059665">
              <a:lnSpc>
                <a:spcPct val="90100"/>
              </a:lnSpc>
              <a:spcBef>
                <a:spcPts val="507"/>
              </a:spcBef>
            </a:pPr>
            <a:r>
              <a:rPr lang="en-US" sz="2400" spc="-13" dirty="0">
                <a:latin typeface="Calibri"/>
                <a:cs typeface="Calibri"/>
              </a:rPr>
              <a:t>Lecturer</a:t>
            </a:r>
          </a:p>
          <a:p>
            <a:pPr marL="16933" marR="4059665">
              <a:lnSpc>
                <a:spcPct val="90100"/>
              </a:lnSpc>
              <a:spcBef>
                <a:spcPts val="507"/>
              </a:spcBef>
            </a:pPr>
            <a:r>
              <a:rPr lang="en-US" sz="2400" dirty="0">
                <a:solidFill>
                  <a:srgbClr val="3E3E3E"/>
                </a:solidFill>
                <a:latin typeface="Calibri"/>
                <a:cs typeface="Calibri"/>
              </a:rPr>
              <a:t>Dept</a:t>
            </a:r>
            <a:r>
              <a:rPr lang="en-US" sz="2400" spc="-60" dirty="0">
                <a:solidFill>
                  <a:srgbClr val="3E3E3E"/>
                </a:solidFill>
                <a:latin typeface="Calibri"/>
                <a:cs typeface="Calibri"/>
              </a:rPr>
              <a:t> </a:t>
            </a:r>
            <a:r>
              <a:rPr lang="en-US" sz="2400" dirty="0">
                <a:solidFill>
                  <a:srgbClr val="3E3E3E"/>
                </a:solidFill>
                <a:latin typeface="Calibri"/>
                <a:cs typeface="Calibri"/>
              </a:rPr>
              <a:t>of</a:t>
            </a:r>
            <a:r>
              <a:rPr lang="en-US" sz="2400" spc="-33" dirty="0">
                <a:solidFill>
                  <a:srgbClr val="3E3E3E"/>
                </a:solidFill>
                <a:latin typeface="Calibri"/>
                <a:cs typeface="Calibri"/>
              </a:rPr>
              <a:t> </a:t>
            </a:r>
            <a:r>
              <a:rPr lang="en-US" sz="2400" dirty="0">
                <a:solidFill>
                  <a:srgbClr val="3E3E3E"/>
                </a:solidFill>
                <a:latin typeface="Calibri"/>
                <a:cs typeface="Calibri"/>
              </a:rPr>
              <a:t>CSE,</a:t>
            </a:r>
            <a:r>
              <a:rPr lang="en-US" sz="2400" spc="-47" dirty="0">
                <a:solidFill>
                  <a:srgbClr val="3E3E3E"/>
                </a:solidFill>
                <a:latin typeface="Calibri"/>
                <a:cs typeface="Calibri"/>
              </a:rPr>
              <a:t> </a:t>
            </a:r>
            <a:r>
              <a:rPr lang="en-US" sz="2400" spc="-33" dirty="0">
                <a:solidFill>
                  <a:srgbClr val="3E3E3E"/>
                </a:solidFill>
                <a:latin typeface="Calibri"/>
                <a:cs typeface="Calibri"/>
              </a:rPr>
              <a:t>UIU </a:t>
            </a:r>
          </a:p>
          <a:p>
            <a:pPr marL="16933" marR="4059665">
              <a:lnSpc>
                <a:spcPct val="90100"/>
              </a:lnSpc>
              <a:spcBef>
                <a:spcPts val="507"/>
              </a:spcBef>
            </a:pPr>
            <a:r>
              <a:rPr lang="en-US" sz="2400" spc="-33" dirty="0">
                <a:solidFill>
                  <a:srgbClr val="3E3E3E"/>
                </a:solidFill>
                <a:latin typeface="Calibri"/>
                <a:cs typeface="Calibri"/>
                <a:hlinkClick r:id="rId3"/>
              </a:rPr>
              <a:t>humaira</a:t>
            </a:r>
            <a:r>
              <a:rPr lang="en-US" sz="2400" u="sng" spc="-13" dirty="0">
                <a:solidFill>
                  <a:srgbClr val="6DAC1C"/>
                </a:solidFill>
                <a:uFill>
                  <a:solidFill>
                    <a:srgbClr val="6DAC1C"/>
                  </a:solidFill>
                </a:uFill>
                <a:latin typeface="Calibri"/>
                <a:cs typeface="Calibri"/>
                <a:hlinkClick r:id="rId3"/>
              </a:rPr>
              <a:t>@cse.uiu.ac.bd</a:t>
            </a:r>
            <a:endParaRPr lang="en-US" sz="2400" u="sng" spc="-13" dirty="0">
              <a:solidFill>
                <a:srgbClr val="6DAC1C"/>
              </a:solidFill>
              <a:uFill>
                <a:solidFill>
                  <a:srgbClr val="6DAC1C"/>
                </a:solidFill>
              </a:uFill>
              <a:latin typeface="Calibri"/>
              <a:cs typeface="Calibri"/>
            </a:endParaRPr>
          </a:p>
          <a:p>
            <a:pPr marL="16933" marR="4059665">
              <a:lnSpc>
                <a:spcPct val="90100"/>
              </a:lnSpc>
              <a:spcBef>
                <a:spcPts val="507"/>
              </a:spcBef>
            </a:pPr>
            <a:endParaRPr sz="2667" dirty="0">
              <a:latin typeface="Calibri"/>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630680" y="420620"/>
            <a:ext cx="8991600" cy="577081"/>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600" b="1" spc="-13" dirty="0">
                <a:solidFill>
                  <a:schemeClr val="bg1"/>
                </a:solidFill>
              </a:rPr>
              <a:t>Cluster Analysis: Partitioning approach</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10</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387974" y="1163948"/>
            <a:ext cx="9477012" cy="1971694"/>
          </a:xfrm>
          <a:prstGeom prst="rect">
            <a:avLst/>
          </a:prstGeom>
        </p:spPr>
        <p:txBody>
          <a:bodyPr vert="horz" wrap="square" lIns="0" tIns="231140" rIns="0" bIns="0" rtlCol="0">
            <a:spAutoFit/>
          </a:bodyPr>
          <a:lstStyle/>
          <a:p>
            <a:pPr marL="457200" lvl="1" indent="0" rtl="0" fontAlgn="base">
              <a:lnSpc>
                <a:spcPct val="200000"/>
              </a:lnSpc>
              <a:spcBef>
                <a:spcPts val="600"/>
              </a:spcBef>
              <a:spcAft>
                <a:spcPts val="0"/>
              </a:spcAft>
              <a:buNone/>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7CF821BB-F0EF-DD65-5614-0DEC803F5316}"/>
              </a:ext>
            </a:extLst>
          </p:cNvPr>
          <p:cNvSpPr txBox="1"/>
          <p:nvPr/>
        </p:nvSpPr>
        <p:spPr>
          <a:xfrm>
            <a:off x="3047238" y="3244334"/>
            <a:ext cx="6094476" cy="369332"/>
          </a:xfrm>
          <a:prstGeom prst="rect">
            <a:avLst/>
          </a:prstGeom>
          <a:noFill/>
        </p:spPr>
        <p:txBody>
          <a:bodyPr wrap="square">
            <a:spAutoFit/>
          </a:bodyPr>
          <a:lstStyle/>
          <a:p>
            <a:pPr fontAlgn="base"/>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39E9730F-D11F-521D-6FEB-E17C259A6C26}"/>
              </a:ext>
            </a:extLst>
          </p:cNvPr>
          <p:cNvSpPr txBox="1"/>
          <p:nvPr/>
        </p:nvSpPr>
        <p:spPr>
          <a:xfrm>
            <a:off x="1539240" y="1023797"/>
            <a:ext cx="9477012" cy="2862322"/>
          </a:xfrm>
          <a:prstGeom prst="rect">
            <a:avLst/>
          </a:prstGeom>
          <a:noFill/>
        </p:spPr>
        <p:txBody>
          <a:bodyPr wrap="square">
            <a:spAutoFit/>
          </a:bodyPr>
          <a:lstStyle/>
          <a:p>
            <a:pPr>
              <a:lnSpc>
                <a:spcPct val="150000"/>
              </a:lnSpc>
            </a:pPr>
            <a:r>
              <a:rPr lang="en-US" b="1" dirty="0"/>
              <a:t>Partitioning method:</a:t>
            </a:r>
          </a:p>
          <a:p>
            <a:pPr>
              <a:lnSpc>
                <a:spcPct val="150000"/>
              </a:lnSpc>
            </a:pPr>
            <a:r>
              <a:rPr lang="en-US" dirty="0"/>
              <a:t>Partitioning a dataset D of n objects into a set of k (C1,C2,…,Ck) clusters, such that the sum of squared distances is minimized (where ci is the centroid or medoid of cluster Ci).</a:t>
            </a:r>
          </a:p>
          <a:p>
            <a:pPr marL="285750" indent="-285750">
              <a:lnSpc>
                <a:spcPct val="150000"/>
              </a:lnSpc>
              <a:buFont typeface="Wingdings" panose="05000000000000000000" pitchFamily="2" charset="2"/>
              <a:buChar char="q"/>
            </a:pPr>
            <a:r>
              <a:rPr lang="en-US" dirty="0"/>
              <a:t>It optimizes an objective criteria</a:t>
            </a:r>
          </a:p>
          <a:p>
            <a:pPr marL="742950" lvl="1" indent="-285750">
              <a:lnSpc>
                <a:spcPct val="150000"/>
              </a:lnSpc>
              <a:buFont typeface="Wingdings" panose="05000000000000000000" pitchFamily="2" charset="2"/>
              <a:buChar char="q"/>
            </a:pPr>
            <a:r>
              <a:rPr lang="en-US" dirty="0"/>
              <a:t> a dissimilarity function based on distance so that objects in a cluster are similar and dissimilar to other clusters </a:t>
            </a:r>
          </a:p>
          <a:p>
            <a:endParaRPr lang="en-US" dirty="0"/>
          </a:p>
        </p:txBody>
      </p:sp>
      <p:graphicFrame>
        <p:nvGraphicFramePr>
          <p:cNvPr id="14" name="Object 4">
            <a:extLst>
              <a:ext uri="{FF2B5EF4-FFF2-40B4-BE49-F238E27FC236}">
                <a16:creationId xmlns:a16="http://schemas.microsoft.com/office/drawing/2014/main" xmlns="" id="{AD30E71A-1775-4C26-E7D8-8A740E62F33B}"/>
              </a:ext>
            </a:extLst>
          </p:cNvPr>
          <p:cNvGraphicFramePr>
            <a:graphicFrameLocks noChangeAspect="1"/>
          </p:cNvGraphicFramePr>
          <p:nvPr>
            <p:extLst>
              <p:ext uri="{D42A27DB-BD31-4B8C-83A1-F6EECF244321}">
                <p14:modId xmlns:p14="http://schemas.microsoft.com/office/powerpoint/2010/main" val="152403759"/>
              </p:ext>
            </p:extLst>
          </p:nvPr>
        </p:nvGraphicFramePr>
        <p:xfrm>
          <a:off x="3969702" y="3738174"/>
          <a:ext cx="3444875" cy="588963"/>
        </p:xfrm>
        <a:graphic>
          <a:graphicData uri="http://schemas.openxmlformats.org/presentationml/2006/ole">
            <mc:AlternateContent xmlns:mc="http://schemas.openxmlformats.org/markup-compatibility/2006">
              <mc:Choice xmlns:v="urn:schemas-microsoft-com:vml" Requires="v">
                <p:oleObj spid="_x0000_s1061" name="Equation" r:id="rId4" imgW="1485720" imgH="253800" progId="Equation.3">
                  <p:embed/>
                </p:oleObj>
              </mc:Choice>
              <mc:Fallback>
                <p:oleObj name="Equation" r:id="rId4" imgW="1485720" imgH="253800" progId="Equation.3">
                  <p:embed/>
                  <p:pic>
                    <p:nvPicPr>
                      <p:cNvPr id="1026"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9702" y="3738174"/>
                        <a:ext cx="3444875" cy="588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a:extLst>
              <a:ext uri="{FF2B5EF4-FFF2-40B4-BE49-F238E27FC236}">
                <a16:creationId xmlns:a16="http://schemas.microsoft.com/office/drawing/2014/main" xmlns="" id="{30BE1232-EDB3-1C3A-7AB5-8A423C7F298F}"/>
              </a:ext>
            </a:extLst>
          </p:cNvPr>
          <p:cNvSpPr txBox="1"/>
          <p:nvPr/>
        </p:nvSpPr>
        <p:spPr>
          <a:xfrm>
            <a:off x="1177662" y="4426446"/>
            <a:ext cx="7070226" cy="1714380"/>
          </a:xfrm>
          <a:prstGeom prst="rect">
            <a:avLst/>
          </a:prstGeom>
          <a:noFill/>
        </p:spPr>
        <p:txBody>
          <a:bodyPr wrap="square">
            <a:spAutoFit/>
          </a:bodyPr>
          <a:lstStyle/>
          <a:p>
            <a:pPr marL="742950" lvl="1" indent="-285750">
              <a:lnSpc>
                <a:spcPct val="150000"/>
              </a:lnSpc>
              <a:buFont typeface="Wingdings" panose="05000000000000000000" pitchFamily="2" charset="2"/>
              <a:buChar char="q"/>
              <a:defRPr/>
            </a:pPr>
            <a:r>
              <a:rPr lang="en-US" altLang="zh-CN" sz="1800" i="1" dirty="0">
                <a:ea typeface="SimSun" pitchFamily="2" charset="-122"/>
              </a:rPr>
              <a:t>E is the </a:t>
            </a:r>
            <a:r>
              <a:rPr lang="en-US" altLang="zh-CN" sz="1800" b="1" i="1" dirty="0">
                <a:ea typeface="SimSun" pitchFamily="2" charset="-122"/>
              </a:rPr>
              <a:t>sum of square error / inertia </a:t>
            </a:r>
            <a:r>
              <a:rPr lang="en-US" altLang="zh-CN" sz="1800" i="1" dirty="0">
                <a:ea typeface="SimSun" pitchFamily="2" charset="-122"/>
              </a:rPr>
              <a:t>that to be minimized</a:t>
            </a:r>
          </a:p>
          <a:p>
            <a:pPr marL="742950" lvl="1" indent="-285750">
              <a:lnSpc>
                <a:spcPct val="150000"/>
              </a:lnSpc>
              <a:buFont typeface="Wingdings" panose="05000000000000000000" pitchFamily="2" charset="2"/>
              <a:buChar char="q"/>
              <a:defRPr/>
            </a:pPr>
            <a:r>
              <a:rPr lang="en-US" altLang="zh-CN" sz="1800" b="1" i="1" dirty="0" err="1">
                <a:ea typeface="SimSun" pitchFamily="2" charset="-122"/>
              </a:rPr>
              <a:t>dist</a:t>
            </a:r>
            <a:r>
              <a:rPr lang="en-US" altLang="zh-CN" sz="1800" b="1" i="1" dirty="0">
                <a:ea typeface="SimSun" pitchFamily="2" charset="-122"/>
              </a:rPr>
              <a:t>(</a:t>
            </a:r>
            <a:r>
              <a:rPr lang="en-US" altLang="zh-CN" sz="1800" b="1" i="1" dirty="0" err="1">
                <a:ea typeface="SimSun" pitchFamily="2" charset="-122"/>
              </a:rPr>
              <a:t>x,y</a:t>
            </a:r>
            <a:r>
              <a:rPr lang="en-US" altLang="zh-CN" sz="1800" b="1" i="1" dirty="0">
                <a:ea typeface="SimSun" pitchFamily="2" charset="-122"/>
              </a:rPr>
              <a:t>)</a:t>
            </a:r>
            <a:r>
              <a:rPr lang="en-US" altLang="zh-CN" sz="1800" b="1" dirty="0">
                <a:ea typeface="SimSun" pitchFamily="2" charset="-122"/>
              </a:rPr>
              <a:t> </a:t>
            </a:r>
            <a:r>
              <a:rPr lang="en-US" altLang="zh-CN" sz="1800" dirty="0">
                <a:ea typeface="SimSun" pitchFamily="2" charset="-122"/>
              </a:rPr>
              <a:t>is the Euclidean distance between two points x and y.</a:t>
            </a:r>
          </a:p>
          <a:p>
            <a:pPr marL="742950" lvl="1" indent="-285750">
              <a:lnSpc>
                <a:spcPct val="150000"/>
              </a:lnSpc>
              <a:buFont typeface="Wingdings" panose="05000000000000000000" pitchFamily="2" charset="2"/>
              <a:buChar char="q"/>
              <a:defRPr/>
            </a:pPr>
            <a:r>
              <a:rPr lang="en-US" altLang="zh-CN" sz="1800" b="1" dirty="0">
                <a:ea typeface="SimSun" pitchFamily="2" charset="-122"/>
              </a:rPr>
              <a:t>p is a point </a:t>
            </a:r>
            <a:r>
              <a:rPr lang="en-US" altLang="zh-CN" sz="1800" dirty="0">
                <a:ea typeface="SimSun" pitchFamily="2" charset="-122"/>
              </a:rPr>
              <a:t>in the space </a:t>
            </a:r>
            <a:r>
              <a:rPr lang="en-US" altLang="zh-CN" sz="1800" dirty="0" err="1">
                <a:ea typeface="SimSun" pitchFamily="2" charset="-122"/>
              </a:rPr>
              <a:t>p</a:t>
            </a:r>
            <a:r>
              <a:rPr lang="en-US" altLang="zh-CN" sz="1800" dirty="0" err="1">
                <a:ea typeface="SimSun" pitchFamily="2" charset="-122"/>
                <a:sym typeface="Symbol"/>
              </a:rPr>
              <a:t>C</a:t>
            </a:r>
            <a:r>
              <a:rPr lang="en-US" altLang="zh-CN" sz="1800" baseline="-25000" dirty="0" err="1">
                <a:ea typeface="SimSun" pitchFamily="2" charset="-122"/>
                <a:sym typeface="Symbol"/>
              </a:rPr>
              <a:t>i</a:t>
            </a:r>
            <a:r>
              <a:rPr lang="en-US" altLang="zh-CN" sz="1800" baseline="-25000" dirty="0">
                <a:ea typeface="SimSun" pitchFamily="2" charset="-122"/>
                <a:sym typeface="Symbol"/>
              </a:rPr>
              <a:t>  </a:t>
            </a:r>
          </a:p>
          <a:p>
            <a:pPr marL="742950" lvl="1" indent="-285750">
              <a:lnSpc>
                <a:spcPct val="150000"/>
              </a:lnSpc>
              <a:buFont typeface="Wingdings" panose="05000000000000000000" pitchFamily="2" charset="2"/>
              <a:buChar char="q"/>
              <a:defRPr/>
            </a:pPr>
            <a:r>
              <a:rPr lang="en-US" altLang="zh-CN" sz="1800" dirty="0">
                <a:ea typeface="SimSun" pitchFamily="2" charset="-122"/>
                <a:sym typeface="Symbol"/>
              </a:rPr>
              <a:t> p and c</a:t>
            </a:r>
            <a:r>
              <a:rPr lang="en-US" altLang="zh-CN" sz="1800" baseline="-25000" dirty="0">
                <a:ea typeface="SimSun" pitchFamily="2" charset="-122"/>
                <a:sym typeface="Symbol"/>
              </a:rPr>
              <a:t>i</a:t>
            </a:r>
            <a:r>
              <a:rPr lang="en-US" altLang="zh-CN" sz="1800" dirty="0">
                <a:ea typeface="SimSun" pitchFamily="2" charset="-122"/>
                <a:sym typeface="Symbol"/>
              </a:rPr>
              <a:t> are multidimensional</a:t>
            </a:r>
            <a:endParaRPr lang="en-US" altLang="zh-CN" sz="1800" dirty="0">
              <a:ea typeface="SimSun" pitchFamily="2" charset="-122"/>
            </a:endParaRPr>
          </a:p>
        </p:txBody>
      </p:sp>
    </p:spTree>
    <p:extLst>
      <p:ext uri="{BB962C8B-B14F-4D97-AF65-F5344CB8AC3E}">
        <p14:creationId xmlns:p14="http://schemas.microsoft.com/office/powerpoint/2010/main" val="3136543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The K-Means Clustering Method </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11</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pic>
        <p:nvPicPr>
          <p:cNvPr id="11" name="Picture 10">
            <a:extLst>
              <a:ext uri="{FF2B5EF4-FFF2-40B4-BE49-F238E27FC236}">
                <a16:creationId xmlns:a16="http://schemas.microsoft.com/office/drawing/2014/main" xmlns="" id="{D9422A1D-2C1C-F68C-8770-25C7B26CF0E0}"/>
              </a:ext>
            </a:extLst>
          </p:cNvPr>
          <p:cNvPicPr>
            <a:picLocks noChangeAspect="1"/>
          </p:cNvPicPr>
          <p:nvPr/>
        </p:nvPicPr>
        <p:blipFill>
          <a:blip r:embed="rId3"/>
          <a:stretch>
            <a:fillRect/>
          </a:stretch>
        </p:blipFill>
        <p:spPr>
          <a:xfrm>
            <a:off x="4475182" y="4444460"/>
            <a:ext cx="5735195" cy="2424298"/>
          </a:xfrm>
          <a:prstGeom prst="rect">
            <a:avLst/>
          </a:prstGeom>
        </p:spPr>
      </p:pic>
      <p:sp>
        <p:nvSpPr>
          <p:cNvPr id="13" name="TextBox 12">
            <a:extLst>
              <a:ext uri="{FF2B5EF4-FFF2-40B4-BE49-F238E27FC236}">
                <a16:creationId xmlns:a16="http://schemas.microsoft.com/office/drawing/2014/main" xmlns="" id="{1C06C2F5-9DDF-89A6-B0B3-E4CF6B48B0FE}"/>
              </a:ext>
            </a:extLst>
          </p:cNvPr>
          <p:cNvSpPr txBox="1"/>
          <p:nvPr/>
        </p:nvSpPr>
        <p:spPr>
          <a:xfrm>
            <a:off x="1524338" y="758613"/>
            <a:ext cx="9549045" cy="2960169"/>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b="0" i="0" dirty="0">
                <a:solidFill>
                  <a:srgbClr val="242424"/>
                </a:solidFill>
                <a:effectLst/>
                <a:latin typeface="source-serif-pro"/>
              </a:rPr>
              <a:t>K-means clustering is a popular unsupervised machine learning algorithm used to group data points into K clusters based on their similarity. </a:t>
            </a:r>
          </a:p>
          <a:p>
            <a:pPr marL="285750" indent="-285750">
              <a:lnSpc>
                <a:spcPct val="150000"/>
              </a:lnSpc>
              <a:buFont typeface="Wingdings" panose="05000000000000000000" pitchFamily="2" charset="2"/>
              <a:buChar char="q"/>
            </a:pPr>
            <a:r>
              <a:rPr lang="en-US" b="0" i="0" dirty="0">
                <a:solidFill>
                  <a:srgbClr val="242424"/>
                </a:solidFill>
                <a:effectLst/>
                <a:latin typeface="source-serif-pro"/>
              </a:rPr>
              <a:t>The K in K-means represents the number of clusters that the algorithm will create.</a:t>
            </a:r>
          </a:p>
          <a:p>
            <a:pPr marL="285750" indent="-285750">
              <a:lnSpc>
                <a:spcPct val="150000"/>
              </a:lnSpc>
              <a:buFont typeface="Wingdings" panose="05000000000000000000" pitchFamily="2" charset="2"/>
              <a:buChar char="q"/>
            </a:pPr>
            <a:r>
              <a:rPr lang="en-US" altLang="zh-CN" sz="1800" dirty="0">
                <a:ea typeface="SimSun" pitchFamily="2" charset="-122"/>
              </a:rPr>
              <a:t>Each cluster is represented by the centroid of the cluster</a:t>
            </a:r>
          </a:p>
          <a:p>
            <a:pPr marL="285750" indent="-285750">
              <a:lnSpc>
                <a:spcPct val="150000"/>
              </a:lnSpc>
              <a:buFont typeface="Wingdings" panose="05000000000000000000" pitchFamily="2" charset="2"/>
              <a:buChar char="q"/>
            </a:pPr>
            <a:r>
              <a:rPr lang="en-US" b="0" i="0" dirty="0">
                <a:solidFill>
                  <a:srgbClr val="242424"/>
                </a:solidFill>
                <a:effectLst/>
                <a:latin typeface="source-serif-pro"/>
              </a:rPr>
              <a:t>K-means clustering </a:t>
            </a:r>
            <a:r>
              <a:rPr lang="en-US" b="1" i="0" dirty="0">
                <a:solidFill>
                  <a:srgbClr val="242424"/>
                </a:solidFill>
                <a:effectLst/>
                <a:latin typeface="source-serif-pro"/>
              </a:rPr>
              <a:t>aims to minimize the sum of squared distances </a:t>
            </a:r>
            <a:r>
              <a:rPr lang="en-US" b="0" i="0" dirty="0">
                <a:solidFill>
                  <a:srgbClr val="242424"/>
                </a:solidFill>
                <a:effectLst/>
                <a:latin typeface="source-serif-pro"/>
              </a:rPr>
              <a:t>between each data point and its assigned centroid. This means that the algorithm is trying to find the cluster centroids that minimize the variance within each cluster and maximize the distance between clusters.</a:t>
            </a:r>
            <a:endParaRPr lang="en-US" dirty="0"/>
          </a:p>
        </p:txBody>
      </p:sp>
    </p:spTree>
    <p:extLst>
      <p:ext uri="{BB962C8B-B14F-4D97-AF65-F5344CB8AC3E}">
        <p14:creationId xmlns:p14="http://schemas.microsoft.com/office/powerpoint/2010/main" val="22026474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The K-means Algorithm</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12</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2" name="TextBox 11">
            <a:extLst>
              <a:ext uri="{FF2B5EF4-FFF2-40B4-BE49-F238E27FC236}">
                <a16:creationId xmlns:a16="http://schemas.microsoft.com/office/drawing/2014/main" xmlns="" id="{072913FB-05FC-CE0D-C4D4-5D13372D09E0}"/>
              </a:ext>
            </a:extLst>
          </p:cNvPr>
          <p:cNvSpPr txBox="1"/>
          <p:nvPr/>
        </p:nvSpPr>
        <p:spPr>
          <a:xfrm>
            <a:off x="1757934" y="1493715"/>
            <a:ext cx="8739378" cy="4247317"/>
          </a:xfrm>
          <a:prstGeom prst="rect">
            <a:avLst/>
          </a:prstGeom>
          <a:noFill/>
        </p:spPr>
        <p:txBody>
          <a:bodyPr wrap="square">
            <a:spAutoFit/>
          </a:bodyPr>
          <a:lstStyle/>
          <a:p>
            <a:pPr algn="l">
              <a:buFont typeface="+mj-lt"/>
              <a:buAutoNum type="arabicPeriod"/>
            </a:pPr>
            <a:r>
              <a:rPr lang="en-US" b="1" i="0" dirty="0">
                <a:solidFill>
                  <a:srgbClr val="242424"/>
                </a:solidFill>
                <a:effectLst/>
                <a:latin typeface="source-serif-pro"/>
              </a:rPr>
              <a:t>Initialization:</a:t>
            </a:r>
            <a:r>
              <a:rPr lang="en-US" b="0" i="0" dirty="0">
                <a:solidFill>
                  <a:srgbClr val="242424"/>
                </a:solidFill>
                <a:effectLst/>
                <a:latin typeface="source-serif-pro"/>
              </a:rPr>
              <a:t> Select the number of clusters (K) and randomly initialize K cluster centroids in the feature space.</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Assignment:</a:t>
            </a:r>
            <a:r>
              <a:rPr lang="en-US" b="0" i="0" dirty="0">
                <a:solidFill>
                  <a:srgbClr val="242424"/>
                </a:solidFill>
                <a:effectLst/>
                <a:latin typeface="source-serif-pro"/>
              </a:rPr>
              <a:t> Assign each data point to the nearest cluster centroid based on the Euclidean distance or any given distance function between the data point and each centroid.</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Update:</a:t>
            </a:r>
            <a:r>
              <a:rPr lang="en-US" b="0" i="0" dirty="0">
                <a:solidFill>
                  <a:srgbClr val="242424"/>
                </a:solidFill>
                <a:effectLst/>
                <a:latin typeface="source-serif-pro"/>
              </a:rPr>
              <a:t> Compute the mean of each cluster, which becomes the new centroid for that cluster.</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Repeat:</a:t>
            </a:r>
            <a:r>
              <a:rPr lang="en-US" b="0" i="0" dirty="0">
                <a:solidFill>
                  <a:srgbClr val="242424"/>
                </a:solidFill>
                <a:effectLst/>
                <a:latin typeface="source-serif-pro"/>
              </a:rPr>
              <a:t> Repeat steps 2 and 3 until the centroids no longer change or a maximum number of iterations is reached.</a:t>
            </a:r>
          </a:p>
          <a:p>
            <a:pPr algn="l">
              <a:buFont typeface="+mj-lt"/>
              <a:buAutoNum type="arabicPeriod"/>
            </a:pPr>
            <a:endParaRPr lang="en-US" b="0" i="0" dirty="0">
              <a:solidFill>
                <a:srgbClr val="242424"/>
              </a:solidFill>
              <a:effectLst/>
              <a:latin typeface="source-serif-pro"/>
            </a:endParaRPr>
          </a:p>
          <a:p>
            <a:pPr algn="l">
              <a:buFont typeface="+mj-lt"/>
              <a:buAutoNum type="arabicPeriod"/>
            </a:pPr>
            <a:r>
              <a:rPr lang="en-US" b="1" i="0" dirty="0">
                <a:solidFill>
                  <a:srgbClr val="242424"/>
                </a:solidFill>
                <a:effectLst/>
                <a:latin typeface="source-serif-pro"/>
              </a:rPr>
              <a:t>Convergence:</a:t>
            </a:r>
            <a:r>
              <a:rPr lang="en-US" b="0" i="0" dirty="0">
                <a:solidFill>
                  <a:srgbClr val="242424"/>
                </a:solidFill>
                <a:effectLst/>
                <a:latin typeface="source-serif-pro"/>
              </a:rPr>
              <a:t> Once convergence is reached, the K clusters represent groups of data points that are similar to each other and dissimilar to data points in other clusters.</a:t>
            </a:r>
          </a:p>
        </p:txBody>
      </p:sp>
    </p:spTree>
    <p:extLst>
      <p:ext uri="{BB962C8B-B14F-4D97-AF65-F5344CB8AC3E}">
        <p14:creationId xmlns:p14="http://schemas.microsoft.com/office/powerpoint/2010/main" val="3860789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Example of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13</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TextBox 4">
            <a:extLst>
              <a:ext uri="{FF2B5EF4-FFF2-40B4-BE49-F238E27FC236}">
                <a16:creationId xmlns:a16="http://schemas.microsoft.com/office/drawing/2014/main" xmlns="" id="{058274AC-EBA3-7DED-CB25-20463B979E8D}"/>
              </a:ext>
            </a:extLst>
          </p:cNvPr>
          <p:cNvSpPr txBox="1"/>
          <p:nvPr/>
        </p:nvSpPr>
        <p:spPr>
          <a:xfrm>
            <a:off x="1588346" y="1137196"/>
            <a:ext cx="9146709" cy="2585323"/>
          </a:xfrm>
          <a:prstGeom prst="rect">
            <a:avLst/>
          </a:prstGeom>
          <a:noFill/>
        </p:spPr>
        <p:txBody>
          <a:bodyPr wrap="square">
            <a:spAutoFit/>
          </a:bodyPr>
          <a:lstStyle/>
          <a:p>
            <a:pPr algn="l"/>
            <a:r>
              <a:rPr lang="en-US" b="0" i="0" dirty="0">
                <a:solidFill>
                  <a:srgbClr val="242424"/>
                </a:solidFill>
                <a:effectLst/>
                <a:latin typeface="source-serif-pro"/>
              </a:rPr>
              <a:t>Cluster the following eight points (with (x, y) representing locations) into </a:t>
            </a:r>
            <a:r>
              <a:rPr lang="en-US" b="1" i="0" dirty="0">
                <a:solidFill>
                  <a:srgbClr val="242424"/>
                </a:solidFill>
                <a:effectLst/>
                <a:latin typeface="source-serif-pro"/>
              </a:rPr>
              <a:t>three</a:t>
            </a:r>
            <a:r>
              <a:rPr lang="en-US" b="0" i="0" dirty="0">
                <a:solidFill>
                  <a:srgbClr val="242424"/>
                </a:solidFill>
                <a:effectLst/>
                <a:latin typeface="source-serif-pro"/>
              </a:rPr>
              <a:t> clusters:</a:t>
            </a:r>
          </a:p>
          <a:p>
            <a:pPr algn="l"/>
            <a:r>
              <a:rPr lang="en-US" b="1" i="0" dirty="0">
                <a:solidFill>
                  <a:srgbClr val="242424"/>
                </a:solidFill>
                <a:effectLst/>
                <a:latin typeface="source-serif-pro"/>
              </a:rPr>
              <a:t>A1(2, 10), A2(2, 5), A3(8, 4), A4(5, 8), A5(7, 5), A6(6, 4), A7(1, 2), A8(4, 9).</a:t>
            </a:r>
          </a:p>
          <a:p>
            <a:pPr algn="l"/>
            <a:endParaRPr lang="en-US" b="1" dirty="0">
              <a:solidFill>
                <a:srgbClr val="242424"/>
              </a:solidFill>
              <a:latin typeface="source-serif-pro"/>
            </a:endParaRPr>
          </a:p>
          <a:p>
            <a:pPr marL="285750" indent="-285750" algn="l">
              <a:buFont typeface="Wingdings" panose="05000000000000000000" pitchFamily="2" charset="2"/>
              <a:buChar char="q"/>
            </a:pPr>
            <a:r>
              <a:rPr lang="en-US" b="0" i="0" dirty="0">
                <a:solidFill>
                  <a:srgbClr val="242424"/>
                </a:solidFill>
                <a:effectLst/>
                <a:latin typeface="source-serif-pro"/>
              </a:rPr>
              <a:t>Initial cluster centers are: A1(2, 10), A4(5, 8) and A7(1, 2).</a:t>
            </a:r>
          </a:p>
          <a:p>
            <a:pPr marL="285750" indent="-285750" algn="l">
              <a:buFont typeface="Wingdings" panose="05000000000000000000" pitchFamily="2" charset="2"/>
              <a:buChar char="q"/>
            </a:pPr>
            <a:endParaRPr lang="en-US" dirty="0">
              <a:solidFill>
                <a:srgbClr val="242424"/>
              </a:solidFill>
              <a:latin typeface="source-serif-pro"/>
            </a:endParaRPr>
          </a:p>
          <a:p>
            <a:pPr marL="285750" indent="-285750" algn="l">
              <a:buFont typeface="Wingdings" panose="05000000000000000000" pitchFamily="2" charset="2"/>
              <a:buChar char="q"/>
            </a:pPr>
            <a:r>
              <a:rPr lang="en-US" b="0" i="0" dirty="0">
                <a:solidFill>
                  <a:srgbClr val="242424"/>
                </a:solidFill>
                <a:effectLst/>
                <a:latin typeface="source-serif-pro"/>
              </a:rPr>
              <a:t>The distance function between two points a = (x1, y1) and b = (x2, y2) is defined as </a:t>
            </a:r>
          </a:p>
          <a:p>
            <a:pPr algn="l"/>
            <a:r>
              <a:rPr lang="en-US" dirty="0">
                <a:solidFill>
                  <a:srgbClr val="242424"/>
                </a:solidFill>
                <a:latin typeface="source-serif-pro"/>
              </a:rPr>
              <a:t>       </a:t>
            </a:r>
            <a:r>
              <a:rPr lang="en-US" b="0" i="0" dirty="0">
                <a:solidFill>
                  <a:srgbClr val="242424"/>
                </a:solidFill>
                <a:effectLst/>
                <a:latin typeface="source-serif-pro"/>
              </a:rPr>
              <a:t> </a:t>
            </a:r>
            <a:r>
              <a:rPr lang="en-US" b="1" i="0" dirty="0">
                <a:solidFill>
                  <a:srgbClr val="242424"/>
                </a:solidFill>
                <a:effectLst/>
                <a:latin typeface="source-serif-pro"/>
              </a:rPr>
              <a:t>Ρ(a, b) = |x2 — x1| + |y2 — y1|</a:t>
            </a:r>
          </a:p>
          <a:p>
            <a:pPr marL="285750" indent="-285750" algn="l">
              <a:buFont typeface="Wingdings" panose="05000000000000000000" pitchFamily="2" charset="2"/>
              <a:buChar char="q"/>
            </a:pPr>
            <a:endParaRPr lang="en-US" b="1" dirty="0">
              <a:solidFill>
                <a:srgbClr val="242424"/>
              </a:solidFill>
              <a:latin typeface="source-serif-pro"/>
            </a:endParaRPr>
          </a:p>
          <a:p>
            <a:pPr marL="285750" indent="-285750" algn="l">
              <a:buFont typeface="Wingdings" panose="05000000000000000000" pitchFamily="2" charset="2"/>
              <a:buChar char="q"/>
            </a:pPr>
            <a:r>
              <a:rPr lang="en-US" b="0" i="0" dirty="0">
                <a:solidFill>
                  <a:srgbClr val="242424"/>
                </a:solidFill>
                <a:effectLst/>
                <a:latin typeface="source-serif-pro"/>
              </a:rPr>
              <a:t>Use K-Means Algorithm to find the three cluster centers after the second iteration.</a:t>
            </a:r>
            <a:endParaRPr lang="en-US" b="1" i="0" dirty="0">
              <a:solidFill>
                <a:srgbClr val="242424"/>
              </a:solidFill>
              <a:effectLst/>
              <a:latin typeface="source-serif-pro"/>
            </a:endParaRPr>
          </a:p>
        </p:txBody>
      </p:sp>
    </p:spTree>
    <p:extLst>
      <p:ext uri="{BB962C8B-B14F-4D97-AF65-F5344CB8AC3E}">
        <p14:creationId xmlns:p14="http://schemas.microsoft.com/office/powerpoint/2010/main" val="18476910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Example of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14</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TextBox 4">
            <a:extLst>
              <a:ext uri="{FF2B5EF4-FFF2-40B4-BE49-F238E27FC236}">
                <a16:creationId xmlns:a16="http://schemas.microsoft.com/office/drawing/2014/main" xmlns="" id="{058274AC-EBA3-7DED-CB25-20463B979E8D}"/>
              </a:ext>
            </a:extLst>
          </p:cNvPr>
          <p:cNvSpPr txBox="1"/>
          <p:nvPr/>
        </p:nvSpPr>
        <p:spPr>
          <a:xfrm>
            <a:off x="1588346" y="1137196"/>
            <a:ext cx="9146709" cy="5355312"/>
          </a:xfrm>
          <a:prstGeom prst="rect">
            <a:avLst/>
          </a:prstGeom>
          <a:noFill/>
        </p:spPr>
        <p:txBody>
          <a:bodyPr wrap="square">
            <a:spAutoFit/>
          </a:bodyPr>
          <a:lstStyle/>
          <a:p>
            <a:pPr algn="l"/>
            <a:r>
              <a:rPr lang="en-US" b="1" i="0" dirty="0">
                <a:solidFill>
                  <a:srgbClr val="242424"/>
                </a:solidFill>
                <a:effectLst/>
                <a:latin typeface="source-serif-pro"/>
              </a:rPr>
              <a:t>A1(2, 10), A2(2, 5), A3(8, 4), A4(5, 8), A5(7, 5), A6(6, 4), A7(1, 2), A8(4, 9).</a:t>
            </a:r>
          </a:p>
          <a:p>
            <a:pPr algn="l"/>
            <a:endParaRPr lang="en-US" b="1" dirty="0">
              <a:solidFill>
                <a:srgbClr val="242424"/>
              </a:solidFill>
              <a:latin typeface="source-serif-pro"/>
            </a:endParaRPr>
          </a:p>
          <a:p>
            <a:pPr marL="285750" indent="-285750" algn="l">
              <a:buFont typeface="Wingdings" panose="05000000000000000000" pitchFamily="2" charset="2"/>
              <a:buChar char="q"/>
            </a:pPr>
            <a:r>
              <a:rPr lang="en-US" b="0" i="0" dirty="0">
                <a:solidFill>
                  <a:srgbClr val="242424"/>
                </a:solidFill>
                <a:effectLst/>
                <a:latin typeface="source-serif-pro"/>
              </a:rPr>
              <a:t>Initial cluster centers are: A1(2, 10), A4(5, 8) and A7(1, 2).</a:t>
            </a:r>
          </a:p>
          <a:p>
            <a:pPr marL="285750" indent="-285750" algn="l">
              <a:buFont typeface="Wingdings" panose="05000000000000000000" pitchFamily="2" charset="2"/>
              <a:buChar char="q"/>
            </a:pPr>
            <a:endParaRPr lang="en-US" dirty="0">
              <a:solidFill>
                <a:srgbClr val="242424"/>
              </a:solidFill>
              <a:latin typeface="source-serif-pro"/>
            </a:endParaRPr>
          </a:p>
          <a:p>
            <a:r>
              <a:rPr lang="en-US" b="1" i="0" dirty="0">
                <a:solidFill>
                  <a:srgbClr val="242424"/>
                </a:solidFill>
                <a:effectLst/>
                <a:latin typeface="sohne"/>
              </a:rPr>
              <a:t> Iteration-01:</a:t>
            </a:r>
          </a:p>
          <a:p>
            <a:endParaRPr lang="en-US" b="1" i="0" dirty="0">
              <a:solidFill>
                <a:srgbClr val="242424"/>
              </a:solidFill>
              <a:effectLst/>
              <a:latin typeface="sohne"/>
            </a:endParaRPr>
          </a:p>
          <a:p>
            <a:pPr algn="l"/>
            <a:r>
              <a:rPr lang="en-US" b="1" i="0" dirty="0">
                <a:solidFill>
                  <a:srgbClr val="242424"/>
                </a:solidFill>
                <a:effectLst/>
                <a:latin typeface="source-serif-pro"/>
              </a:rPr>
              <a:t>Calculating Distance Between A1(2, 10) and C1(2, 10)</a:t>
            </a:r>
            <a:endParaRPr lang="en-US" b="0" i="0" dirty="0">
              <a:solidFill>
                <a:srgbClr val="242424"/>
              </a:solidFill>
              <a:effectLst/>
              <a:latin typeface="source-serif-pro"/>
            </a:endParaRPr>
          </a:p>
          <a:p>
            <a:pPr algn="l"/>
            <a:r>
              <a:rPr lang="en-US" b="0" i="0" dirty="0">
                <a:solidFill>
                  <a:srgbClr val="242424"/>
                </a:solidFill>
                <a:effectLst/>
                <a:latin typeface="source-serif-pro"/>
              </a:rPr>
              <a:t>Ρ(A1, C1)</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|2–2| + |10–10|</a:t>
            </a:r>
          </a:p>
          <a:p>
            <a:pPr algn="l"/>
            <a:r>
              <a:rPr lang="en-US" b="0" i="0" dirty="0">
                <a:solidFill>
                  <a:srgbClr val="242424"/>
                </a:solidFill>
                <a:effectLst/>
                <a:latin typeface="source-serif-pro"/>
              </a:rPr>
              <a:t>= 0</a:t>
            </a:r>
          </a:p>
          <a:p>
            <a:pPr algn="l"/>
            <a:endParaRPr lang="en-US" b="0" i="0" dirty="0">
              <a:solidFill>
                <a:srgbClr val="242424"/>
              </a:solidFill>
              <a:effectLst/>
              <a:latin typeface="source-serif-pro"/>
            </a:endParaRPr>
          </a:p>
          <a:p>
            <a:pPr algn="l"/>
            <a:r>
              <a:rPr lang="en-US" b="1" i="0" dirty="0">
                <a:solidFill>
                  <a:srgbClr val="242424"/>
                </a:solidFill>
                <a:effectLst/>
                <a:latin typeface="source-serif-pro"/>
              </a:rPr>
              <a:t>Calculating Distance Between A1(2, 10) and C2(5, 8)</a:t>
            </a:r>
            <a:endParaRPr lang="en-US" b="0" i="0" dirty="0">
              <a:solidFill>
                <a:srgbClr val="242424"/>
              </a:solidFill>
              <a:effectLst/>
              <a:latin typeface="source-serif-pro"/>
            </a:endParaRPr>
          </a:p>
          <a:p>
            <a:pPr algn="l"/>
            <a:r>
              <a:rPr lang="en-US" b="0" i="0" dirty="0">
                <a:solidFill>
                  <a:srgbClr val="242424"/>
                </a:solidFill>
                <a:effectLst/>
                <a:latin typeface="source-serif-pro"/>
              </a:rPr>
              <a:t>Ρ(A1, C2)</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|5–2| + |8–10|</a:t>
            </a:r>
          </a:p>
          <a:p>
            <a:pPr algn="l"/>
            <a:r>
              <a:rPr lang="en-US" b="0" i="0" dirty="0">
                <a:solidFill>
                  <a:srgbClr val="242424"/>
                </a:solidFill>
                <a:effectLst/>
                <a:latin typeface="source-serif-pro"/>
              </a:rPr>
              <a:t>= 3 + 2</a:t>
            </a:r>
          </a:p>
          <a:p>
            <a:pPr algn="l"/>
            <a:r>
              <a:rPr lang="en-US" b="0" i="0" dirty="0">
                <a:solidFill>
                  <a:srgbClr val="242424"/>
                </a:solidFill>
                <a:effectLst/>
                <a:latin typeface="source-serif-pro"/>
              </a:rPr>
              <a:t>= 5</a:t>
            </a:r>
          </a:p>
          <a:p>
            <a:pPr algn="l"/>
            <a:endParaRPr lang="en-US" b="0" i="0" dirty="0">
              <a:solidFill>
                <a:srgbClr val="242424"/>
              </a:solidFill>
              <a:effectLst/>
              <a:latin typeface="source-serif-pro"/>
            </a:endParaRPr>
          </a:p>
        </p:txBody>
      </p:sp>
      <p:sp>
        <p:nvSpPr>
          <p:cNvPr id="8" name="TextBox 7">
            <a:extLst>
              <a:ext uri="{FF2B5EF4-FFF2-40B4-BE49-F238E27FC236}">
                <a16:creationId xmlns:a16="http://schemas.microsoft.com/office/drawing/2014/main" xmlns="" id="{89D794C0-9B09-5D08-DA98-C6732EC07B32}"/>
              </a:ext>
            </a:extLst>
          </p:cNvPr>
          <p:cNvSpPr txBox="1"/>
          <p:nvPr/>
        </p:nvSpPr>
        <p:spPr>
          <a:xfrm>
            <a:off x="6723632" y="4738182"/>
            <a:ext cx="5145280" cy="1754326"/>
          </a:xfrm>
          <a:prstGeom prst="rect">
            <a:avLst/>
          </a:prstGeom>
          <a:noFill/>
        </p:spPr>
        <p:txBody>
          <a:bodyPr wrap="square">
            <a:spAutoFit/>
          </a:bodyPr>
          <a:lstStyle/>
          <a:p>
            <a:pPr algn="l"/>
            <a:r>
              <a:rPr lang="en-US" b="1" i="0" dirty="0">
                <a:solidFill>
                  <a:srgbClr val="242424"/>
                </a:solidFill>
                <a:effectLst/>
                <a:latin typeface="source-serif-pro"/>
              </a:rPr>
              <a:t>Calculating Distance Between A1(2, 10) and C3(1, 2)</a:t>
            </a:r>
            <a:endParaRPr lang="en-US" b="0" i="0" dirty="0">
              <a:solidFill>
                <a:srgbClr val="242424"/>
              </a:solidFill>
              <a:effectLst/>
              <a:latin typeface="source-serif-pro"/>
            </a:endParaRPr>
          </a:p>
          <a:p>
            <a:pPr algn="l"/>
            <a:r>
              <a:rPr lang="en-US" b="0" i="0" dirty="0">
                <a:solidFill>
                  <a:srgbClr val="242424"/>
                </a:solidFill>
                <a:effectLst/>
                <a:latin typeface="source-serif-pro"/>
              </a:rPr>
              <a:t>Ρ(A1, C3)</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|1–2| + |2–10|</a:t>
            </a:r>
          </a:p>
          <a:p>
            <a:pPr algn="l"/>
            <a:r>
              <a:rPr lang="en-US" b="0" i="0" dirty="0">
                <a:solidFill>
                  <a:srgbClr val="242424"/>
                </a:solidFill>
                <a:effectLst/>
                <a:latin typeface="source-serif-pro"/>
              </a:rPr>
              <a:t>= 1 + 8</a:t>
            </a:r>
          </a:p>
          <a:p>
            <a:pPr algn="l"/>
            <a:r>
              <a:rPr lang="en-US" b="0" i="0" dirty="0">
                <a:solidFill>
                  <a:srgbClr val="242424"/>
                </a:solidFill>
                <a:effectLst/>
                <a:latin typeface="source-serif-pro"/>
              </a:rPr>
              <a:t>= 9</a:t>
            </a:r>
          </a:p>
        </p:txBody>
      </p:sp>
    </p:spTree>
    <p:extLst>
      <p:ext uri="{BB962C8B-B14F-4D97-AF65-F5344CB8AC3E}">
        <p14:creationId xmlns:p14="http://schemas.microsoft.com/office/powerpoint/2010/main" val="134010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2744272" y="-857590"/>
            <a:ext cx="7237928" cy="1616203"/>
          </a:xfrm>
          <a:prstGeom prst="rect">
            <a:avLst/>
          </a:prstGeom>
        </p:spPr>
        <p:txBody>
          <a:bodyPr vert="horz" lIns="91440" tIns="45720" rIns="91440" bIns="45720" rtlCol="0" anchor="b">
            <a:normAutofit/>
          </a:bodyPr>
          <a:lstStyle/>
          <a:p>
            <a:pPr marR="85511"/>
            <a:r>
              <a:rPr lang="en-US" sz="3200" b="1" kern="1200" spc="-13" dirty="0">
                <a:solidFill>
                  <a:schemeClr val="tx1"/>
                </a:solidFill>
                <a:latin typeface="+mj-lt"/>
                <a:ea typeface="+mj-ea"/>
                <a:cs typeface="+mj-cs"/>
              </a:rPr>
              <a:t>Example of K-means clustering</a:t>
            </a:r>
          </a:p>
        </p:txBody>
      </p:sp>
      <p:sp>
        <p:nvSpPr>
          <p:cNvPr id="5" name="TextBox 4">
            <a:extLst>
              <a:ext uri="{FF2B5EF4-FFF2-40B4-BE49-F238E27FC236}">
                <a16:creationId xmlns:a16="http://schemas.microsoft.com/office/drawing/2014/main" xmlns="" id="{058274AC-EBA3-7DED-CB25-20463B979E8D}"/>
              </a:ext>
            </a:extLst>
          </p:cNvPr>
          <p:cNvSpPr txBox="1"/>
          <p:nvPr/>
        </p:nvSpPr>
        <p:spPr>
          <a:xfrm>
            <a:off x="838200" y="1581912"/>
            <a:ext cx="3541776" cy="3464492"/>
          </a:xfrm>
          <a:prstGeom prst="rect">
            <a:avLst/>
          </a:prstGeom>
        </p:spPr>
        <p:txBody>
          <a:bodyPr vert="horz" lIns="91440" tIns="45720" rIns="91440" bIns="45720" rtlCol="0" anchor="t">
            <a:normAutofit fontScale="92500" lnSpcReduction="10000"/>
          </a:bodyPr>
          <a:lstStyle/>
          <a:p>
            <a:pPr algn="l"/>
            <a:r>
              <a:rPr lang="en-US" sz="1600" b="1" i="0" dirty="0">
                <a:solidFill>
                  <a:srgbClr val="242424"/>
                </a:solidFill>
                <a:effectLst/>
                <a:latin typeface="sohne"/>
              </a:rPr>
              <a:t>Cluster-01:</a:t>
            </a:r>
          </a:p>
          <a:p>
            <a:pPr algn="l"/>
            <a:r>
              <a:rPr lang="en-US" sz="1600" b="0" i="0" dirty="0">
                <a:solidFill>
                  <a:srgbClr val="242424"/>
                </a:solidFill>
                <a:effectLst/>
                <a:latin typeface="source-serif-pro"/>
              </a:rPr>
              <a:t>The first cluster contains points-</a:t>
            </a:r>
          </a:p>
          <a:p>
            <a:pPr algn="l">
              <a:buFont typeface="Arial" panose="020B0604020202020204" pitchFamily="34" charset="0"/>
              <a:buChar char="•"/>
            </a:pPr>
            <a:r>
              <a:rPr lang="en-US" sz="1600" b="0" i="0" dirty="0">
                <a:solidFill>
                  <a:srgbClr val="242424"/>
                </a:solidFill>
                <a:effectLst/>
                <a:latin typeface="source-serif-pro"/>
              </a:rPr>
              <a:t>A1(2, 10)</a:t>
            </a:r>
          </a:p>
          <a:p>
            <a:pPr algn="l"/>
            <a:endParaRPr lang="en-US" sz="1600" b="0" i="0" dirty="0">
              <a:solidFill>
                <a:srgbClr val="242424"/>
              </a:solidFill>
              <a:effectLst/>
              <a:latin typeface="source-serif-pro"/>
            </a:endParaRPr>
          </a:p>
          <a:p>
            <a:pPr algn="l"/>
            <a:r>
              <a:rPr lang="en-US" sz="1600" b="1" i="0" dirty="0">
                <a:solidFill>
                  <a:srgbClr val="242424"/>
                </a:solidFill>
                <a:effectLst/>
                <a:latin typeface="sohne"/>
              </a:rPr>
              <a:t>Cluster-02:</a:t>
            </a:r>
          </a:p>
          <a:p>
            <a:pPr algn="l"/>
            <a:r>
              <a:rPr lang="en-US" sz="1600" b="0" i="0" dirty="0">
                <a:solidFill>
                  <a:srgbClr val="242424"/>
                </a:solidFill>
                <a:effectLst/>
                <a:latin typeface="source-serif-pro"/>
              </a:rPr>
              <a:t>The second cluster contains points-</a:t>
            </a:r>
          </a:p>
          <a:p>
            <a:pPr algn="l">
              <a:buFont typeface="Arial" panose="020B0604020202020204" pitchFamily="34" charset="0"/>
              <a:buChar char="•"/>
            </a:pPr>
            <a:r>
              <a:rPr lang="en-US" sz="1600" b="0" i="0" dirty="0">
                <a:solidFill>
                  <a:srgbClr val="242424"/>
                </a:solidFill>
                <a:effectLst/>
                <a:latin typeface="source-serif-pro"/>
              </a:rPr>
              <a:t>A3(8, 4)</a:t>
            </a:r>
          </a:p>
          <a:p>
            <a:pPr algn="l">
              <a:buFont typeface="Arial" panose="020B0604020202020204" pitchFamily="34" charset="0"/>
              <a:buChar char="•"/>
            </a:pPr>
            <a:r>
              <a:rPr lang="en-US" sz="1600" b="0" i="0" dirty="0">
                <a:solidFill>
                  <a:srgbClr val="242424"/>
                </a:solidFill>
                <a:effectLst/>
                <a:latin typeface="source-serif-pro"/>
              </a:rPr>
              <a:t>A4(5, 8)</a:t>
            </a:r>
          </a:p>
          <a:p>
            <a:pPr algn="l">
              <a:buFont typeface="Arial" panose="020B0604020202020204" pitchFamily="34" charset="0"/>
              <a:buChar char="•"/>
            </a:pPr>
            <a:r>
              <a:rPr lang="en-US" sz="1600" b="0" i="0" dirty="0">
                <a:solidFill>
                  <a:srgbClr val="242424"/>
                </a:solidFill>
                <a:effectLst/>
                <a:latin typeface="source-serif-pro"/>
              </a:rPr>
              <a:t>A5(7, 5)</a:t>
            </a:r>
          </a:p>
          <a:p>
            <a:pPr algn="l">
              <a:buFont typeface="Arial" panose="020B0604020202020204" pitchFamily="34" charset="0"/>
              <a:buChar char="•"/>
            </a:pPr>
            <a:r>
              <a:rPr lang="en-US" sz="1600" b="0" i="0" dirty="0">
                <a:solidFill>
                  <a:srgbClr val="242424"/>
                </a:solidFill>
                <a:effectLst/>
                <a:latin typeface="source-serif-pro"/>
              </a:rPr>
              <a:t>A6(6, 4)</a:t>
            </a:r>
          </a:p>
          <a:p>
            <a:pPr algn="l">
              <a:buFont typeface="Arial" panose="020B0604020202020204" pitchFamily="34" charset="0"/>
              <a:buChar char="•"/>
            </a:pPr>
            <a:r>
              <a:rPr lang="en-US" sz="1600" b="0" i="0" dirty="0">
                <a:solidFill>
                  <a:srgbClr val="242424"/>
                </a:solidFill>
                <a:effectLst/>
                <a:latin typeface="source-serif-pro"/>
              </a:rPr>
              <a:t>A8(4, 9)</a:t>
            </a:r>
          </a:p>
          <a:p>
            <a:pPr algn="l"/>
            <a:endParaRPr lang="en-US" sz="1600" b="0" i="0" dirty="0">
              <a:solidFill>
                <a:srgbClr val="242424"/>
              </a:solidFill>
              <a:effectLst/>
              <a:latin typeface="source-serif-pro"/>
            </a:endParaRPr>
          </a:p>
          <a:p>
            <a:pPr algn="l"/>
            <a:r>
              <a:rPr lang="en-US" sz="1600" b="1" i="0" dirty="0">
                <a:solidFill>
                  <a:srgbClr val="242424"/>
                </a:solidFill>
                <a:effectLst/>
                <a:latin typeface="sohne"/>
              </a:rPr>
              <a:t>Cluster-03:</a:t>
            </a:r>
          </a:p>
          <a:p>
            <a:pPr algn="l"/>
            <a:r>
              <a:rPr lang="en-US" sz="1600" b="0" i="0" dirty="0">
                <a:solidFill>
                  <a:srgbClr val="242424"/>
                </a:solidFill>
                <a:effectLst/>
                <a:latin typeface="source-serif-pro"/>
              </a:rPr>
              <a:t>The third cluster contains points-</a:t>
            </a:r>
          </a:p>
          <a:p>
            <a:pPr algn="l">
              <a:buFont typeface="Arial" panose="020B0604020202020204" pitchFamily="34" charset="0"/>
              <a:buChar char="•"/>
            </a:pPr>
            <a:r>
              <a:rPr lang="en-US" sz="1600" b="0" i="0" dirty="0">
                <a:solidFill>
                  <a:srgbClr val="242424"/>
                </a:solidFill>
                <a:effectLst/>
                <a:latin typeface="source-serif-pro"/>
              </a:rPr>
              <a:t>A2(2, 5)</a:t>
            </a:r>
          </a:p>
          <a:p>
            <a:pPr algn="l">
              <a:buFont typeface="Arial" panose="020B0604020202020204" pitchFamily="34" charset="0"/>
              <a:buChar char="•"/>
            </a:pPr>
            <a:r>
              <a:rPr lang="en-US" sz="1600" b="0" i="0" dirty="0">
                <a:solidFill>
                  <a:srgbClr val="242424"/>
                </a:solidFill>
                <a:effectLst/>
                <a:latin typeface="source-serif-pro"/>
              </a:rPr>
              <a:t>A7(1, 2)</a:t>
            </a:r>
          </a:p>
        </p:txBody>
      </p:sp>
      <p:pic>
        <p:nvPicPr>
          <p:cNvPr id="3" name="Picture 2">
            <a:extLst>
              <a:ext uri="{FF2B5EF4-FFF2-40B4-BE49-F238E27FC236}">
                <a16:creationId xmlns:a16="http://schemas.microsoft.com/office/drawing/2014/main" xmlns="" id="{7EAC27A3-F6DB-C56E-1570-147897B03969}"/>
              </a:ext>
            </a:extLst>
          </p:cNvPr>
          <p:cNvPicPr>
            <a:picLocks noChangeAspect="1"/>
          </p:cNvPicPr>
          <p:nvPr/>
        </p:nvPicPr>
        <p:blipFill>
          <a:blip r:embed="rId2"/>
          <a:stretch>
            <a:fillRect/>
          </a:stretch>
        </p:blipFill>
        <p:spPr>
          <a:xfrm>
            <a:off x="4261105" y="994500"/>
            <a:ext cx="7092696" cy="4655975"/>
          </a:xfrm>
          <a:prstGeom prst="rect">
            <a:avLst/>
          </a:prstGeom>
        </p:spPr>
      </p:pic>
      <p:sp>
        <p:nvSpPr>
          <p:cNvPr id="7" name="object 7"/>
          <p:cNvSpPr txBox="1">
            <a:spLocks noGrp="1"/>
          </p:cNvSpPr>
          <p:nvPr>
            <p:ph type="ftr" sz="quarter" idx="5"/>
          </p:nvPr>
        </p:nvSpPr>
        <p:spPr>
          <a:xfrm>
            <a:off x="5514569" y="6356350"/>
            <a:ext cx="3096030" cy="365125"/>
          </a:xfrm>
          <a:prstGeom prst="rect">
            <a:avLst/>
          </a:prstGeom>
        </p:spPr>
        <p:txBody>
          <a:bodyPr vert="horz" lIns="91440" tIns="45720" rIns="91440" bIns="45720" rtlCol="0" anchor="ctr">
            <a:normAutofit/>
          </a:bodyPr>
          <a:lstStyle>
            <a:defPPr>
              <a:defRPr kern="0"/>
            </a:defPPr>
            <a:lvl1pPr>
              <a:defRPr sz="1050" b="1" i="0">
                <a:solidFill>
                  <a:schemeClr val="bg1"/>
                </a:solidFill>
                <a:latin typeface="Calibri"/>
                <a:cs typeface="Calibri"/>
              </a:defRPr>
            </a:lvl1pPr>
          </a:lstStyle>
          <a:p>
            <a:pPr>
              <a:spcAft>
                <a:spcPts val="600"/>
              </a:spcAft>
            </a:pPr>
            <a:r>
              <a:rPr lang="en-US" sz="1200" kern="1200">
                <a:solidFill>
                  <a:schemeClr val="tx1">
                    <a:lumMod val="50000"/>
                    <a:lumOff val="50000"/>
                  </a:schemeClr>
                </a:solidFill>
                <a:latin typeface="+mn-lt"/>
                <a:ea typeface="+mn-ea"/>
                <a:cs typeface="+mn-cs"/>
              </a:rPr>
              <a:t>Lec</a:t>
            </a:r>
            <a:r>
              <a:rPr lang="en-US" sz="1200" kern="1200" spc="10">
                <a:solidFill>
                  <a:schemeClr val="tx1">
                    <a:lumMod val="50000"/>
                    <a:lumOff val="50000"/>
                  </a:schemeClr>
                </a:solidFill>
                <a:latin typeface="+mn-lt"/>
                <a:ea typeface="+mn-ea"/>
                <a:cs typeface="+mn-cs"/>
              </a:rPr>
              <a:t> </a:t>
            </a:r>
            <a:r>
              <a:rPr lang="en-US" sz="1200" kern="1200">
                <a:solidFill>
                  <a:schemeClr val="tx1">
                    <a:lumMod val="50000"/>
                    <a:lumOff val="50000"/>
                  </a:schemeClr>
                </a:solidFill>
                <a:latin typeface="+mn-lt"/>
                <a:ea typeface="+mn-ea"/>
                <a:cs typeface="+mn-cs"/>
              </a:rPr>
              <a:t>Raiyan,</a:t>
            </a:r>
            <a:r>
              <a:rPr lang="en-US" sz="1200" kern="1200" spc="-20">
                <a:solidFill>
                  <a:schemeClr val="tx1">
                    <a:lumMod val="50000"/>
                    <a:lumOff val="50000"/>
                  </a:schemeClr>
                </a:solidFill>
                <a:latin typeface="+mn-lt"/>
                <a:ea typeface="+mn-ea"/>
                <a:cs typeface="+mn-cs"/>
              </a:rPr>
              <a:t> </a:t>
            </a:r>
            <a:r>
              <a:rPr lang="en-US" sz="1200" kern="1200">
                <a:solidFill>
                  <a:schemeClr val="tx1">
                    <a:lumMod val="50000"/>
                    <a:lumOff val="50000"/>
                  </a:schemeClr>
                </a:solidFill>
                <a:latin typeface="+mn-lt"/>
                <a:ea typeface="+mn-ea"/>
                <a:cs typeface="+mn-cs"/>
              </a:rPr>
              <a:t>CSE, </a:t>
            </a:r>
            <a:r>
              <a:rPr lang="en-US" sz="1200" kern="1200" spc="-25">
                <a:solidFill>
                  <a:schemeClr val="tx1">
                    <a:lumMod val="50000"/>
                    <a:lumOff val="50000"/>
                  </a:schemeClr>
                </a:solidFill>
                <a:latin typeface="+mn-lt"/>
                <a:ea typeface="+mn-ea"/>
                <a:cs typeface="+mn-cs"/>
              </a:rPr>
              <a:t>UIU</a:t>
            </a:r>
            <a:endParaRPr lang="en-US" sz="1200" kern="1200" spc="-33">
              <a:solidFill>
                <a:schemeClr val="tx1">
                  <a:lumMod val="50000"/>
                  <a:lumOff val="50000"/>
                </a:schemeClr>
              </a:solidFill>
              <a:latin typeface="+mn-lt"/>
              <a:ea typeface="+mn-ea"/>
              <a:cs typeface="+mn-cs"/>
            </a:endParaRPr>
          </a:p>
        </p:txBody>
      </p:sp>
      <p:sp>
        <p:nvSpPr>
          <p:cNvPr id="6" name="object 6"/>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100" b="0" i="0">
                <a:solidFill>
                  <a:schemeClr val="tx1"/>
                </a:solidFill>
                <a:latin typeface="Arial MT"/>
                <a:cs typeface="Arial MT"/>
              </a:defRPr>
            </a:lvl1pPr>
          </a:lstStyle>
          <a:p>
            <a:pPr algn="r">
              <a:spcAft>
                <a:spcPts val="600"/>
              </a:spcAft>
            </a:pPr>
            <a:fld id="{81D60167-4931-47E6-BA6A-407CBD079E47}" type="slidenum">
              <a:rPr lang="en-US" sz="1200" spc="-50">
                <a:solidFill>
                  <a:schemeClr val="tx1">
                    <a:lumMod val="50000"/>
                    <a:lumOff val="50000"/>
                  </a:schemeClr>
                </a:solidFill>
                <a:latin typeface="+mn-lt"/>
                <a:cs typeface="+mn-cs"/>
              </a:rPr>
              <a:pPr algn="r">
                <a:spcAft>
                  <a:spcPts val="600"/>
                </a:spcAft>
              </a:pPr>
              <a:t>15</a:t>
            </a:fld>
            <a:endParaRPr lang="en-US" sz="1200" spc="-67">
              <a:solidFill>
                <a:schemeClr val="tx1">
                  <a:lumMod val="50000"/>
                  <a:lumOff val="50000"/>
                </a:schemeClr>
              </a:solidFill>
              <a:latin typeface="+mn-lt"/>
              <a:cs typeface="+mn-cs"/>
            </a:endParaRPr>
          </a:p>
        </p:txBody>
      </p:sp>
      <p:grpSp>
        <p:nvGrpSpPr>
          <p:cNvPr id="12" name="Group 11">
            <a:extLst>
              <a:ext uri="{FF2B5EF4-FFF2-40B4-BE49-F238E27FC236}">
                <a16:creationId xmlns:a16="http://schemas.microsoft.com/office/drawing/2014/main" xmlns="" id="{6258F736-B256-8039-9DC6-F4E49A5C5A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xmlns="" id="{10B4520A-996E-330C-99DA-69CA4D89E9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C8FA945-E356-695F-18D6-CAD4EF34FE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object 2"/>
          <p:cNvPicPr/>
          <p:nvPr/>
        </p:nvPicPr>
        <p:blipFill>
          <a:blip r:embed="rId3" cstate="print"/>
          <a:stretch>
            <a:fillRect/>
          </a:stretch>
        </p:blipFill>
        <p:spPr>
          <a:xfrm>
            <a:off x="318346" y="132080"/>
            <a:ext cx="690879" cy="626533"/>
          </a:xfrm>
          <a:prstGeom prst="rect">
            <a:avLst/>
          </a:prstGeom>
        </p:spPr>
      </p:pic>
    </p:spTree>
    <p:extLst>
      <p:ext uri="{BB962C8B-B14F-4D97-AF65-F5344CB8AC3E}">
        <p14:creationId xmlns:p14="http://schemas.microsoft.com/office/powerpoint/2010/main" val="14069030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Example of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16</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TextBox 4">
            <a:extLst>
              <a:ext uri="{FF2B5EF4-FFF2-40B4-BE49-F238E27FC236}">
                <a16:creationId xmlns:a16="http://schemas.microsoft.com/office/drawing/2014/main" xmlns="" id="{058274AC-EBA3-7DED-CB25-20463B979E8D}"/>
              </a:ext>
            </a:extLst>
          </p:cNvPr>
          <p:cNvSpPr txBox="1"/>
          <p:nvPr/>
        </p:nvSpPr>
        <p:spPr>
          <a:xfrm>
            <a:off x="1423754" y="981748"/>
            <a:ext cx="10088542" cy="6186309"/>
          </a:xfrm>
          <a:prstGeom prst="rect">
            <a:avLst/>
          </a:prstGeom>
          <a:noFill/>
        </p:spPr>
        <p:txBody>
          <a:bodyPr wrap="square">
            <a:spAutoFit/>
          </a:bodyPr>
          <a:lstStyle/>
          <a:p>
            <a:pPr algn="l"/>
            <a:r>
              <a:rPr lang="en-US" b="1" i="0" dirty="0">
                <a:solidFill>
                  <a:srgbClr val="242424"/>
                </a:solidFill>
                <a:effectLst/>
                <a:latin typeface="source-serif-pro"/>
              </a:rPr>
              <a:t>A1(2, 10), A2(2, 5), A3(8, 4), A4(5, 8), A5(7, 5), A6(6, 4), A7(1, 2), A8(4, 9).</a:t>
            </a:r>
          </a:p>
          <a:p>
            <a:pPr algn="l"/>
            <a:endParaRPr lang="en-US" b="1" dirty="0">
              <a:solidFill>
                <a:srgbClr val="242424"/>
              </a:solidFill>
              <a:latin typeface="source-serif-pro"/>
            </a:endParaRPr>
          </a:p>
          <a:p>
            <a:pPr marL="285750" indent="-285750" algn="l">
              <a:buFont typeface="Wingdings" panose="05000000000000000000" pitchFamily="2" charset="2"/>
              <a:buChar char="q"/>
            </a:pPr>
            <a:r>
              <a:rPr lang="en-US" dirty="0">
                <a:solidFill>
                  <a:srgbClr val="242424"/>
                </a:solidFill>
                <a:latin typeface="source-serif-pro"/>
              </a:rPr>
              <a:t>R</a:t>
            </a:r>
            <a:r>
              <a:rPr lang="en-US" b="0" i="0" dirty="0">
                <a:solidFill>
                  <a:srgbClr val="242424"/>
                </a:solidFill>
                <a:effectLst/>
                <a:latin typeface="source-serif-pro"/>
              </a:rPr>
              <a:t>e-compute the new cluster clusters.</a:t>
            </a:r>
          </a:p>
          <a:p>
            <a:pPr marL="285750" indent="-285750" algn="l">
              <a:buFont typeface="Wingdings" panose="05000000000000000000" pitchFamily="2" charset="2"/>
              <a:buChar char="q"/>
            </a:pPr>
            <a:r>
              <a:rPr lang="en-US" b="0" i="0" dirty="0">
                <a:solidFill>
                  <a:srgbClr val="242424"/>
                </a:solidFill>
                <a:effectLst/>
                <a:latin typeface="source-serif-pro"/>
              </a:rPr>
              <a:t>The new cluster center is computed by taking mean of all the points contained in that cluster.</a:t>
            </a:r>
            <a:endParaRPr lang="en-US" dirty="0">
              <a:solidFill>
                <a:srgbClr val="242424"/>
              </a:solidFill>
              <a:latin typeface="source-serif-pro"/>
            </a:endParaRPr>
          </a:p>
          <a:p>
            <a:r>
              <a:rPr lang="en-US" b="1" i="0" dirty="0">
                <a:solidFill>
                  <a:srgbClr val="242424"/>
                </a:solidFill>
                <a:effectLst/>
                <a:latin typeface="sohne"/>
              </a:rPr>
              <a:t> </a:t>
            </a:r>
          </a:p>
          <a:p>
            <a:pPr algn="l"/>
            <a:r>
              <a:rPr lang="en-US" b="1" i="0" dirty="0">
                <a:solidFill>
                  <a:srgbClr val="242424"/>
                </a:solidFill>
                <a:effectLst/>
                <a:latin typeface="sohne"/>
              </a:rPr>
              <a:t>For Cluster-01:</a:t>
            </a:r>
          </a:p>
          <a:p>
            <a:pPr algn="l">
              <a:buFont typeface="Arial" panose="020B0604020202020204" pitchFamily="34" charset="0"/>
              <a:buChar char="•"/>
            </a:pPr>
            <a:r>
              <a:rPr lang="en-US" b="0" i="0" dirty="0">
                <a:solidFill>
                  <a:srgbClr val="242424"/>
                </a:solidFill>
                <a:effectLst/>
                <a:latin typeface="source-serif-pro"/>
              </a:rPr>
              <a:t>We have only one point A1</a:t>
            </a:r>
            <a:r>
              <a:rPr lang="en-US" b="1" i="0" dirty="0">
                <a:solidFill>
                  <a:srgbClr val="242424"/>
                </a:solidFill>
                <a:effectLst/>
                <a:latin typeface="source-serif-pro"/>
              </a:rPr>
              <a:t>(2, 10) </a:t>
            </a:r>
            <a:r>
              <a:rPr lang="en-US" b="0" i="0" dirty="0">
                <a:solidFill>
                  <a:srgbClr val="242424"/>
                </a:solidFill>
                <a:effectLst/>
                <a:latin typeface="source-serif-pro"/>
              </a:rPr>
              <a:t>in Cluster-01.</a:t>
            </a:r>
          </a:p>
          <a:p>
            <a:pPr algn="l">
              <a:buFont typeface="Arial" panose="020B0604020202020204" pitchFamily="34" charset="0"/>
              <a:buChar char="•"/>
            </a:pPr>
            <a:r>
              <a:rPr lang="en-US" b="0" i="0" dirty="0">
                <a:solidFill>
                  <a:srgbClr val="242424"/>
                </a:solidFill>
                <a:effectLst/>
                <a:latin typeface="source-serif-pro"/>
              </a:rPr>
              <a:t>So, the cluster center remains the same.</a:t>
            </a:r>
          </a:p>
          <a:p>
            <a:pPr algn="l"/>
            <a:endParaRPr lang="en-US" b="0" i="0" dirty="0">
              <a:solidFill>
                <a:srgbClr val="242424"/>
              </a:solidFill>
              <a:effectLst/>
              <a:latin typeface="source-serif-pro"/>
            </a:endParaRPr>
          </a:p>
          <a:p>
            <a:pPr algn="l"/>
            <a:r>
              <a:rPr lang="en-US" b="1" i="0" dirty="0">
                <a:solidFill>
                  <a:srgbClr val="242424"/>
                </a:solidFill>
                <a:effectLst/>
                <a:latin typeface="sohne"/>
              </a:rPr>
              <a:t>For Cluster-02:</a:t>
            </a:r>
          </a:p>
          <a:p>
            <a:pPr algn="l"/>
            <a:r>
              <a:rPr lang="en-US" b="1" i="0" dirty="0">
                <a:solidFill>
                  <a:srgbClr val="242424"/>
                </a:solidFill>
                <a:effectLst/>
                <a:latin typeface="source-serif-pro"/>
              </a:rPr>
              <a:t>Center of Cluster-02</a:t>
            </a:r>
          </a:p>
          <a:p>
            <a:pPr algn="l"/>
            <a:r>
              <a:rPr lang="en-US" b="0" i="0" dirty="0">
                <a:solidFill>
                  <a:srgbClr val="242424"/>
                </a:solidFill>
                <a:effectLst/>
                <a:latin typeface="source-serif-pro"/>
              </a:rPr>
              <a:t>= ((8 + 5 + 7 + 6 + 4)/5, (4 + 8 + 5 + 4 + 9)/5)</a:t>
            </a:r>
          </a:p>
          <a:p>
            <a:pPr algn="l"/>
            <a:r>
              <a:rPr lang="en-US" b="0" i="0" dirty="0">
                <a:solidFill>
                  <a:srgbClr val="242424"/>
                </a:solidFill>
                <a:effectLst/>
                <a:latin typeface="source-serif-pro"/>
              </a:rPr>
              <a:t>= </a:t>
            </a:r>
            <a:r>
              <a:rPr lang="en-US" b="1" i="0" dirty="0">
                <a:solidFill>
                  <a:srgbClr val="242424"/>
                </a:solidFill>
                <a:effectLst/>
                <a:latin typeface="source-serif-pro"/>
              </a:rPr>
              <a:t>(6, 6)</a:t>
            </a:r>
          </a:p>
          <a:p>
            <a:pPr algn="l"/>
            <a:endParaRPr lang="en-US" dirty="0">
              <a:solidFill>
                <a:srgbClr val="242424"/>
              </a:solidFill>
              <a:latin typeface="source-serif-pro"/>
            </a:endParaRPr>
          </a:p>
          <a:p>
            <a:pPr algn="l"/>
            <a:r>
              <a:rPr lang="en-US" b="1" i="0" dirty="0">
                <a:solidFill>
                  <a:srgbClr val="242424"/>
                </a:solidFill>
                <a:effectLst/>
                <a:latin typeface="sohne"/>
              </a:rPr>
              <a:t>For Cluster-03:</a:t>
            </a:r>
          </a:p>
          <a:p>
            <a:pPr algn="l"/>
            <a:r>
              <a:rPr lang="en-US" b="1" i="0" dirty="0">
                <a:solidFill>
                  <a:srgbClr val="242424"/>
                </a:solidFill>
                <a:effectLst/>
                <a:latin typeface="source-serif-pro"/>
              </a:rPr>
              <a:t>Center of Cluster-03</a:t>
            </a:r>
          </a:p>
          <a:p>
            <a:pPr algn="l"/>
            <a:r>
              <a:rPr lang="en-US" b="0" i="0" dirty="0">
                <a:solidFill>
                  <a:srgbClr val="242424"/>
                </a:solidFill>
                <a:effectLst/>
                <a:latin typeface="source-serif-pro"/>
              </a:rPr>
              <a:t>= ((2 + 1)/2, (5 + 2)/2)</a:t>
            </a:r>
          </a:p>
          <a:p>
            <a:pPr algn="l"/>
            <a:r>
              <a:rPr lang="en-US" b="0" i="0" dirty="0">
                <a:solidFill>
                  <a:srgbClr val="242424"/>
                </a:solidFill>
                <a:effectLst/>
                <a:latin typeface="source-serif-pro"/>
              </a:rPr>
              <a:t>= </a:t>
            </a:r>
            <a:r>
              <a:rPr lang="en-US" b="1" i="0" dirty="0">
                <a:solidFill>
                  <a:srgbClr val="242424"/>
                </a:solidFill>
                <a:effectLst/>
                <a:latin typeface="source-serif-pro"/>
              </a:rPr>
              <a:t>(1.5, 3.5)</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This is the completion of </a:t>
            </a:r>
            <a:r>
              <a:rPr lang="en-US" b="1" i="0" dirty="0">
                <a:solidFill>
                  <a:srgbClr val="242424"/>
                </a:solidFill>
                <a:effectLst/>
                <a:latin typeface="source-serif-pro"/>
              </a:rPr>
              <a:t>Iteration-01.</a:t>
            </a:r>
          </a:p>
          <a:p>
            <a:pPr algn="l"/>
            <a:endParaRPr lang="en-US" b="0" i="0" dirty="0">
              <a:solidFill>
                <a:srgbClr val="242424"/>
              </a:solidFill>
              <a:effectLst/>
              <a:latin typeface="source-serif-pro"/>
            </a:endParaRPr>
          </a:p>
          <a:p>
            <a:pPr algn="l"/>
            <a:endParaRPr lang="en-US" b="0" i="0" dirty="0">
              <a:solidFill>
                <a:srgbClr val="242424"/>
              </a:solidFill>
              <a:effectLst/>
              <a:latin typeface="source-serif-pro"/>
            </a:endParaRPr>
          </a:p>
        </p:txBody>
      </p:sp>
      <p:sp>
        <p:nvSpPr>
          <p:cNvPr id="3" name="TextBox 2">
            <a:extLst>
              <a:ext uri="{FF2B5EF4-FFF2-40B4-BE49-F238E27FC236}">
                <a16:creationId xmlns:a16="http://schemas.microsoft.com/office/drawing/2014/main" xmlns="" id="{058E29F1-3AE5-B6E9-8467-8CC90CCD99D4}"/>
              </a:ext>
            </a:extLst>
          </p:cNvPr>
          <p:cNvSpPr txBox="1"/>
          <p:nvPr/>
        </p:nvSpPr>
        <p:spPr>
          <a:xfrm>
            <a:off x="6528817" y="2468880"/>
            <a:ext cx="4051130" cy="3739896"/>
          </a:xfrm>
          <a:prstGeom prst="rect">
            <a:avLst/>
          </a:prstGeom>
        </p:spPr>
        <p:txBody>
          <a:bodyPr vert="horz" lIns="91440" tIns="45720" rIns="91440" bIns="45720" rtlCol="0" anchor="t">
            <a:normAutofit fontScale="92500" lnSpcReduction="10000"/>
          </a:bodyPr>
          <a:lstStyle/>
          <a:p>
            <a:pPr algn="l"/>
            <a:r>
              <a:rPr lang="en-US" sz="1600" b="1" i="0" dirty="0">
                <a:solidFill>
                  <a:srgbClr val="242424"/>
                </a:solidFill>
                <a:effectLst/>
                <a:latin typeface="sohne"/>
              </a:rPr>
              <a:t>Cluster-01:</a:t>
            </a:r>
          </a:p>
          <a:p>
            <a:pPr algn="l"/>
            <a:r>
              <a:rPr lang="en-US" sz="1600" b="0" i="0" dirty="0">
                <a:solidFill>
                  <a:srgbClr val="242424"/>
                </a:solidFill>
                <a:effectLst/>
                <a:latin typeface="source-serif-pro"/>
              </a:rPr>
              <a:t>The first cluster contains points-</a:t>
            </a:r>
          </a:p>
          <a:p>
            <a:pPr algn="l">
              <a:buFont typeface="Arial" panose="020B0604020202020204" pitchFamily="34" charset="0"/>
              <a:buChar char="•"/>
            </a:pPr>
            <a:r>
              <a:rPr lang="en-US" sz="1600" b="0" i="0" dirty="0">
                <a:solidFill>
                  <a:srgbClr val="242424"/>
                </a:solidFill>
                <a:effectLst/>
                <a:latin typeface="source-serif-pro"/>
              </a:rPr>
              <a:t>A1(2, 10)</a:t>
            </a:r>
          </a:p>
          <a:p>
            <a:pPr algn="l"/>
            <a:endParaRPr lang="en-US" sz="1600" b="0" i="0" dirty="0">
              <a:solidFill>
                <a:srgbClr val="242424"/>
              </a:solidFill>
              <a:effectLst/>
              <a:latin typeface="source-serif-pro"/>
            </a:endParaRPr>
          </a:p>
          <a:p>
            <a:pPr algn="l"/>
            <a:r>
              <a:rPr lang="en-US" sz="1600" b="1" i="0" dirty="0">
                <a:solidFill>
                  <a:srgbClr val="242424"/>
                </a:solidFill>
                <a:effectLst/>
                <a:latin typeface="sohne"/>
              </a:rPr>
              <a:t>Cluster-02:</a:t>
            </a:r>
          </a:p>
          <a:p>
            <a:pPr algn="l"/>
            <a:r>
              <a:rPr lang="en-US" sz="1600" b="0" i="0" dirty="0">
                <a:solidFill>
                  <a:srgbClr val="242424"/>
                </a:solidFill>
                <a:effectLst/>
                <a:latin typeface="source-serif-pro"/>
              </a:rPr>
              <a:t>The second cluster contains points-</a:t>
            </a:r>
          </a:p>
          <a:p>
            <a:pPr algn="l">
              <a:buFont typeface="Arial" panose="020B0604020202020204" pitchFamily="34" charset="0"/>
              <a:buChar char="•"/>
            </a:pPr>
            <a:r>
              <a:rPr lang="en-US" sz="1600" b="0" i="0" dirty="0">
                <a:solidFill>
                  <a:srgbClr val="242424"/>
                </a:solidFill>
                <a:effectLst/>
                <a:latin typeface="source-serif-pro"/>
              </a:rPr>
              <a:t>A3(8, 4)</a:t>
            </a:r>
          </a:p>
          <a:p>
            <a:pPr algn="l">
              <a:buFont typeface="Arial" panose="020B0604020202020204" pitchFamily="34" charset="0"/>
              <a:buChar char="•"/>
            </a:pPr>
            <a:r>
              <a:rPr lang="en-US" sz="1600" b="0" i="0" dirty="0">
                <a:solidFill>
                  <a:srgbClr val="242424"/>
                </a:solidFill>
                <a:effectLst/>
                <a:latin typeface="source-serif-pro"/>
              </a:rPr>
              <a:t>A4(5, 8)</a:t>
            </a:r>
          </a:p>
          <a:p>
            <a:pPr algn="l">
              <a:buFont typeface="Arial" panose="020B0604020202020204" pitchFamily="34" charset="0"/>
              <a:buChar char="•"/>
            </a:pPr>
            <a:r>
              <a:rPr lang="en-US" sz="1600" b="0" i="0" dirty="0">
                <a:solidFill>
                  <a:srgbClr val="242424"/>
                </a:solidFill>
                <a:effectLst/>
                <a:latin typeface="source-serif-pro"/>
              </a:rPr>
              <a:t>A5(7, 5)</a:t>
            </a:r>
          </a:p>
          <a:p>
            <a:pPr algn="l">
              <a:buFont typeface="Arial" panose="020B0604020202020204" pitchFamily="34" charset="0"/>
              <a:buChar char="•"/>
            </a:pPr>
            <a:r>
              <a:rPr lang="en-US" sz="1600" b="0" i="0" dirty="0">
                <a:solidFill>
                  <a:srgbClr val="242424"/>
                </a:solidFill>
                <a:effectLst/>
                <a:latin typeface="source-serif-pro"/>
              </a:rPr>
              <a:t>A6(6, 4)</a:t>
            </a:r>
          </a:p>
          <a:p>
            <a:pPr algn="l">
              <a:buFont typeface="Arial" panose="020B0604020202020204" pitchFamily="34" charset="0"/>
              <a:buChar char="•"/>
            </a:pPr>
            <a:r>
              <a:rPr lang="en-US" sz="1600" b="0" i="0" dirty="0">
                <a:solidFill>
                  <a:srgbClr val="242424"/>
                </a:solidFill>
                <a:effectLst/>
                <a:latin typeface="source-serif-pro"/>
              </a:rPr>
              <a:t>A8(4, 9)</a:t>
            </a:r>
          </a:p>
          <a:p>
            <a:pPr algn="l"/>
            <a:endParaRPr lang="en-US" sz="1600" b="0" i="0" dirty="0">
              <a:solidFill>
                <a:srgbClr val="242424"/>
              </a:solidFill>
              <a:effectLst/>
              <a:latin typeface="source-serif-pro"/>
            </a:endParaRPr>
          </a:p>
          <a:p>
            <a:pPr algn="l"/>
            <a:r>
              <a:rPr lang="en-US" sz="1600" b="1" i="0" dirty="0">
                <a:solidFill>
                  <a:srgbClr val="242424"/>
                </a:solidFill>
                <a:effectLst/>
                <a:latin typeface="sohne"/>
              </a:rPr>
              <a:t>Cluster-03:</a:t>
            </a:r>
          </a:p>
          <a:p>
            <a:pPr algn="l"/>
            <a:r>
              <a:rPr lang="en-US" sz="1600" b="0" i="0" dirty="0">
                <a:solidFill>
                  <a:srgbClr val="242424"/>
                </a:solidFill>
                <a:effectLst/>
                <a:latin typeface="source-serif-pro"/>
              </a:rPr>
              <a:t>The third cluster contains points-</a:t>
            </a:r>
          </a:p>
          <a:p>
            <a:pPr algn="l">
              <a:buFont typeface="Arial" panose="020B0604020202020204" pitchFamily="34" charset="0"/>
              <a:buChar char="•"/>
            </a:pPr>
            <a:r>
              <a:rPr lang="en-US" sz="1600" b="0" i="0" dirty="0">
                <a:solidFill>
                  <a:srgbClr val="242424"/>
                </a:solidFill>
                <a:effectLst/>
                <a:latin typeface="source-serif-pro"/>
              </a:rPr>
              <a:t>A2(2, 5)</a:t>
            </a:r>
          </a:p>
          <a:p>
            <a:pPr algn="l">
              <a:buFont typeface="Arial" panose="020B0604020202020204" pitchFamily="34" charset="0"/>
              <a:buChar char="•"/>
            </a:pPr>
            <a:r>
              <a:rPr lang="en-US" sz="1600" b="0" i="0" dirty="0">
                <a:solidFill>
                  <a:srgbClr val="242424"/>
                </a:solidFill>
                <a:effectLst/>
                <a:latin typeface="source-serif-pro"/>
              </a:rPr>
              <a:t>A7(1, 2)</a:t>
            </a:r>
          </a:p>
        </p:txBody>
      </p:sp>
    </p:spTree>
    <p:extLst>
      <p:ext uri="{BB962C8B-B14F-4D97-AF65-F5344CB8AC3E}">
        <p14:creationId xmlns:p14="http://schemas.microsoft.com/office/powerpoint/2010/main" val="3752000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Example of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17</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TextBox 4">
            <a:extLst>
              <a:ext uri="{FF2B5EF4-FFF2-40B4-BE49-F238E27FC236}">
                <a16:creationId xmlns:a16="http://schemas.microsoft.com/office/drawing/2014/main" xmlns="" id="{058274AC-EBA3-7DED-CB25-20463B979E8D}"/>
              </a:ext>
            </a:extLst>
          </p:cNvPr>
          <p:cNvSpPr txBox="1"/>
          <p:nvPr/>
        </p:nvSpPr>
        <p:spPr>
          <a:xfrm>
            <a:off x="1588346" y="1137196"/>
            <a:ext cx="9146709" cy="5355312"/>
          </a:xfrm>
          <a:prstGeom prst="rect">
            <a:avLst/>
          </a:prstGeom>
          <a:noFill/>
        </p:spPr>
        <p:txBody>
          <a:bodyPr wrap="square">
            <a:spAutoFit/>
          </a:bodyPr>
          <a:lstStyle/>
          <a:p>
            <a:pPr algn="l"/>
            <a:r>
              <a:rPr lang="en-US" b="1" i="0" dirty="0">
                <a:solidFill>
                  <a:srgbClr val="242424"/>
                </a:solidFill>
                <a:effectLst/>
                <a:latin typeface="source-serif-pro"/>
              </a:rPr>
              <a:t>A1(2, 10), A2(2, 5), A3(8, 4), A4(5, 8), A5(7, 5), A6(6, 4), A7(1, 2), A8(4, 9).</a:t>
            </a:r>
          </a:p>
          <a:p>
            <a:pPr algn="l"/>
            <a:endParaRPr lang="en-US" b="1" dirty="0">
              <a:solidFill>
                <a:srgbClr val="242424"/>
              </a:solidFill>
              <a:latin typeface="source-serif-pro"/>
            </a:endParaRPr>
          </a:p>
          <a:p>
            <a:pPr marL="285750" indent="-285750" algn="l">
              <a:buFont typeface="Wingdings" panose="05000000000000000000" pitchFamily="2" charset="2"/>
              <a:buChar char="q"/>
            </a:pPr>
            <a:r>
              <a:rPr lang="en-US" b="1" i="0" dirty="0">
                <a:solidFill>
                  <a:srgbClr val="242424"/>
                </a:solidFill>
                <a:effectLst/>
                <a:latin typeface="source-serif-pro"/>
              </a:rPr>
              <a:t>C1(2, 10)  C2(6, 6), C3(1.5, 3.5)</a:t>
            </a:r>
          </a:p>
          <a:p>
            <a:pPr algn="l"/>
            <a:endParaRPr lang="en-US" dirty="0">
              <a:solidFill>
                <a:srgbClr val="242424"/>
              </a:solidFill>
              <a:latin typeface="source-serif-pro"/>
            </a:endParaRPr>
          </a:p>
          <a:p>
            <a:r>
              <a:rPr lang="en-US" b="1" i="0" dirty="0">
                <a:solidFill>
                  <a:srgbClr val="242424"/>
                </a:solidFill>
                <a:effectLst/>
                <a:latin typeface="sohne"/>
              </a:rPr>
              <a:t> Iteration-02:</a:t>
            </a:r>
          </a:p>
          <a:p>
            <a:endParaRPr lang="en-US" b="1" i="0" dirty="0">
              <a:solidFill>
                <a:srgbClr val="242424"/>
              </a:solidFill>
              <a:effectLst/>
              <a:latin typeface="sohne"/>
            </a:endParaRPr>
          </a:p>
          <a:p>
            <a:pPr algn="l"/>
            <a:r>
              <a:rPr lang="en-US" b="1" i="0" dirty="0">
                <a:solidFill>
                  <a:srgbClr val="242424"/>
                </a:solidFill>
                <a:effectLst/>
                <a:latin typeface="source-serif-pro"/>
              </a:rPr>
              <a:t>Calculating Distance Between A1(2, 10) and C1(2, 10)</a:t>
            </a:r>
            <a:endParaRPr lang="en-US" b="0" i="0" dirty="0">
              <a:solidFill>
                <a:srgbClr val="242424"/>
              </a:solidFill>
              <a:effectLst/>
              <a:latin typeface="source-serif-pro"/>
            </a:endParaRPr>
          </a:p>
          <a:p>
            <a:pPr algn="l"/>
            <a:r>
              <a:rPr lang="en-US" b="0" i="0" dirty="0">
                <a:solidFill>
                  <a:srgbClr val="242424"/>
                </a:solidFill>
                <a:effectLst/>
                <a:latin typeface="source-serif-pro"/>
              </a:rPr>
              <a:t>Ρ(A1, C1)</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|2–2| + |10–10|</a:t>
            </a:r>
          </a:p>
          <a:p>
            <a:pPr algn="l"/>
            <a:r>
              <a:rPr lang="en-US" b="0" i="0" dirty="0">
                <a:solidFill>
                  <a:srgbClr val="242424"/>
                </a:solidFill>
                <a:effectLst/>
                <a:latin typeface="source-serif-pro"/>
              </a:rPr>
              <a:t>= 0</a:t>
            </a:r>
          </a:p>
          <a:p>
            <a:pPr algn="l"/>
            <a:endParaRPr lang="en-US" b="0" i="0" dirty="0">
              <a:solidFill>
                <a:srgbClr val="242424"/>
              </a:solidFill>
              <a:effectLst/>
              <a:latin typeface="source-serif-pro"/>
            </a:endParaRPr>
          </a:p>
          <a:p>
            <a:pPr algn="l"/>
            <a:r>
              <a:rPr lang="en-US" b="1" i="0" dirty="0">
                <a:solidFill>
                  <a:srgbClr val="242424"/>
                </a:solidFill>
                <a:effectLst/>
                <a:latin typeface="source-serif-pro"/>
              </a:rPr>
              <a:t>Calculating Distance Between A1(2, 10) and C2(6, 6)</a:t>
            </a:r>
            <a:endParaRPr lang="en-US" b="0" i="0" dirty="0">
              <a:solidFill>
                <a:srgbClr val="242424"/>
              </a:solidFill>
              <a:effectLst/>
              <a:latin typeface="source-serif-pro"/>
            </a:endParaRPr>
          </a:p>
          <a:p>
            <a:pPr algn="l"/>
            <a:r>
              <a:rPr lang="en-US" b="0" i="0" dirty="0">
                <a:solidFill>
                  <a:srgbClr val="242424"/>
                </a:solidFill>
                <a:effectLst/>
                <a:latin typeface="source-serif-pro"/>
              </a:rPr>
              <a:t>Ρ(A1, C2)</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|6–2| + |6–10|</a:t>
            </a:r>
          </a:p>
          <a:p>
            <a:pPr algn="l"/>
            <a:r>
              <a:rPr lang="en-US" b="0" i="0" dirty="0">
                <a:solidFill>
                  <a:srgbClr val="242424"/>
                </a:solidFill>
                <a:effectLst/>
                <a:latin typeface="source-serif-pro"/>
              </a:rPr>
              <a:t>= 4 + 4</a:t>
            </a:r>
          </a:p>
          <a:p>
            <a:pPr algn="l"/>
            <a:r>
              <a:rPr lang="en-US" b="0" i="0" dirty="0">
                <a:solidFill>
                  <a:srgbClr val="242424"/>
                </a:solidFill>
                <a:effectLst/>
                <a:latin typeface="source-serif-pro"/>
              </a:rPr>
              <a:t>= 8</a:t>
            </a:r>
          </a:p>
          <a:p>
            <a:pPr algn="l"/>
            <a:endParaRPr lang="en-US" b="0" i="0" dirty="0">
              <a:solidFill>
                <a:srgbClr val="242424"/>
              </a:solidFill>
              <a:effectLst/>
              <a:latin typeface="source-serif-pro"/>
            </a:endParaRPr>
          </a:p>
        </p:txBody>
      </p:sp>
      <p:sp>
        <p:nvSpPr>
          <p:cNvPr id="8" name="TextBox 7">
            <a:extLst>
              <a:ext uri="{FF2B5EF4-FFF2-40B4-BE49-F238E27FC236}">
                <a16:creationId xmlns:a16="http://schemas.microsoft.com/office/drawing/2014/main" xmlns="" id="{89D794C0-9B09-5D08-DA98-C6732EC07B32}"/>
              </a:ext>
            </a:extLst>
          </p:cNvPr>
          <p:cNvSpPr txBox="1"/>
          <p:nvPr/>
        </p:nvSpPr>
        <p:spPr>
          <a:xfrm>
            <a:off x="6723632" y="4689783"/>
            <a:ext cx="5145280" cy="2031325"/>
          </a:xfrm>
          <a:prstGeom prst="rect">
            <a:avLst/>
          </a:prstGeom>
          <a:noFill/>
        </p:spPr>
        <p:txBody>
          <a:bodyPr wrap="square">
            <a:spAutoFit/>
          </a:bodyPr>
          <a:lstStyle/>
          <a:p>
            <a:pPr algn="l"/>
            <a:r>
              <a:rPr lang="en-US" b="1" i="0" dirty="0">
                <a:solidFill>
                  <a:srgbClr val="242424"/>
                </a:solidFill>
                <a:effectLst/>
                <a:latin typeface="source-serif-pro"/>
              </a:rPr>
              <a:t>Calculating Distance Between A1(2, 10) and C3(1.5, 3.5)</a:t>
            </a:r>
            <a:endParaRPr lang="en-US" b="0" i="0" dirty="0">
              <a:solidFill>
                <a:srgbClr val="242424"/>
              </a:solidFill>
              <a:effectLst/>
              <a:latin typeface="source-serif-pro"/>
            </a:endParaRPr>
          </a:p>
          <a:p>
            <a:pPr algn="l"/>
            <a:r>
              <a:rPr lang="en-US" b="0" i="0" dirty="0">
                <a:solidFill>
                  <a:srgbClr val="242424"/>
                </a:solidFill>
                <a:effectLst/>
                <a:latin typeface="source-serif-pro"/>
              </a:rPr>
              <a:t>Ρ(A1, C3)</a:t>
            </a:r>
          </a:p>
          <a:p>
            <a:pPr algn="l"/>
            <a:r>
              <a:rPr lang="en-US" b="0" i="0" dirty="0">
                <a:solidFill>
                  <a:srgbClr val="242424"/>
                </a:solidFill>
                <a:effectLst/>
                <a:latin typeface="source-serif-pro"/>
              </a:rPr>
              <a:t>= |x2 — x1| + |y2 — y1|</a:t>
            </a:r>
          </a:p>
          <a:p>
            <a:pPr algn="l"/>
            <a:r>
              <a:rPr lang="en-US" b="0" i="0" dirty="0">
                <a:solidFill>
                  <a:srgbClr val="242424"/>
                </a:solidFill>
                <a:effectLst/>
                <a:latin typeface="source-serif-pro"/>
              </a:rPr>
              <a:t>= |1.5–2| + |3.5–10|</a:t>
            </a:r>
          </a:p>
          <a:p>
            <a:pPr algn="l"/>
            <a:r>
              <a:rPr lang="en-US" b="0" i="0" dirty="0">
                <a:solidFill>
                  <a:srgbClr val="242424"/>
                </a:solidFill>
                <a:effectLst/>
                <a:latin typeface="source-serif-pro"/>
              </a:rPr>
              <a:t>= 0.5 + 6.5</a:t>
            </a:r>
          </a:p>
          <a:p>
            <a:pPr algn="l"/>
            <a:r>
              <a:rPr lang="en-US" b="0" i="0" dirty="0">
                <a:solidFill>
                  <a:srgbClr val="242424"/>
                </a:solidFill>
                <a:effectLst/>
                <a:latin typeface="source-serif-pro"/>
              </a:rPr>
              <a:t>= 7</a:t>
            </a:r>
          </a:p>
        </p:txBody>
      </p:sp>
    </p:spTree>
    <p:extLst>
      <p:ext uri="{BB962C8B-B14F-4D97-AF65-F5344CB8AC3E}">
        <p14:creationId xmlns:p14="http://schemas.microsoft.com/office/powerpoint/2010/main" val="907764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bject 4"/>
          <p:cNvSpPr txBox="1">
            <a:spLocks noGrp="1"/>
          </p:cNvSpPr>
          <p:nvPr>
            <p:ph type="title"/>
          </p:nvPr>
        </p:nvSpPr>
        <p:spPr>
          <a:xfrm>
            <a:off x="2744272" y="-857590"/>
            <a:ext cx="7237928" cy="1616203"/>
          </a:xfrm>
          <a:prstGeom prst="rect">
            <a:avLst/>
          </a:prstGeom>
        </p:spPr>
        <p:txBody>
          <a:bodyPr vert="horz" lIns="91440" tIns="45720" rIns="91440" bIns="45720" rtlCol="0" anchor="b">
            <a:normAutofit/>
          </a:bodyPr>
          <a:lstStyle/>
          <a:p>
            <a:pPr marR="85511"/>
            <a:r>
              <a:rPr lang="en-US" sz="3200" b="1" kern="1200" spc="-13" dirty="0">
                <a:solidFill>
                  <a:schemeClr val="tx1"/>
                </a:solidFill>
                <a:latin typeface="+mj-lt"/>
                <a:ea typeface="+mj-ea"/>
                <a:cs typeface="+mj-cs"/>
              </a:rPr>
              <a:t>Example of K-means clustering</a:t>
            </a:r>
          </a:p>
        </p:txBody>
      </p:sp>
      <p:sp>
        <p:nvSpPr>
          <p:cNvPr id="5" name="TextBox 4">
            <a:extLst>
              <a:ext uri="{FF2B5EF4-FFF2-40B4-BE49-F238E27FC236}">
                <a16:creationId xmlns:a16="http://schemas.microsoft.com/office/drawing/2014/main" xmlns="" id="{058274AC-EBA3-7DED-CB25-20463B979E8D}"/>
              </a:ext>
            </a:extLst>
          </p:cNvPr>
          <p:cNvSpPr txBox="1"/>
          <p:nvPr/>
        </p:nvSpPr>
        <p:spPr>
          <a:xfrm>
            <a:off x="838200" y="1581912"/>
            <a:ext cx="3541776" cy="3464492"/>
          </a:xfrm>
          <a:prstGeom prst="rect">
            <a:avLst/>
          </a:prstGeom>
        </p:spPr>
        <p:txBody>
          <a:bodyPr vert="horz" lIns="91440" tIns="45720" rIns="91440" bIns="45720" rtlCol="0" anchor="t">
            <a:normAutofit fontScale="92500" lnSpcReduction="20000"/>
          </a:bodyPr>
          <a:lstStyle/>
          <a:p>
            <a:pPr algn="l"/>
            <a:r>
              <a:rPr lang="en-US" sz="1600" b="0" i="0" dirty="0">
                <a:solidFill>
                  <a:srgbClr val="242424"/>
                </a:solidFill>
                <a:effectLst/>
                <a:latin typeface="source-serif-pro"/>
              </a:rPr>
              <a:t>From here, New clusters are:</a:t>
            </a:r>
          </a:p>
          <a:p>
            <a:pPr algn="l"/>
            <a:r>
              <a:rPr lang="en-US" sz="1600" b="1" i="0" dirty="0">
                <a:solidFill>
                  <a:srgbClr val="242424"/>
                </a:solidFill>
                <a:effectLst/>
                <a:latin typeface="sohne"/>
              </a:rPr>
              <a:t>Cluster-01:</a:t>
            </a:r>
          </a:p>
          <a:p>
            <a:pPr algn="l"/>
            <a:r>
              <a:rPr lang="en-US" sz="1600" b="0" i="0" dirty="0">
                <a:solidFill>
                  <a:srgbClr val="242424"/>
                </a:solidFill>
                <a:effectLst/>
                <a:latin typeface="source-serif-pro"/>
              </a:rPr>
              <a:t>The first cluster contains points-</a:t>
            </a:r>
          </a:p>
          <a:p>
            <a:pPr algn="l">
              <a:buFont typeface="Arial" panose="020B0604020202020204" pitchFamily="34" charset="0"/>
              <a:buChar char="•"/>
            </a:pPr>
            <a:r>
              <a:rPr lang="en-US" sz="1600" b="0" i="0" dirty="0">
                <a:solidFill>
                  <a:srgbClr val="242424"/>
                </a:solidFill>
                <a:effectLst/>
                <a:latin typeface="source-serif-pro"/>
              </a:rPr>
              <a:t>A1(2, 10)</a:t>
            </a:r>
          </a:p>
          <a:p>
            <a:pPr algn="l">
              <a:buFont typeface="Arial" panose="020B0604020202020204" pitchFamily="34" charset="0"/>
              <a:buChar char="•"/>
            </a:pPr>
            <a:r>
              <a:rPr lang="en-US" sz="1600" b="0" i="0" dirty="0">
                <a:solidFill>
                  <a:srgbClr val="242424"/>
                </a:solidFill>
                <a:effectLst/>
                <a:latin typeface="source-serif-pro"/>
              </a:rPr>
              <a:t>A8(4, 9)</a:t>
            </a:r>
          </a:p>
          <a:p>
            <a:pPr algn="l">
              <a:buFont typeface="Arial" panose="020B0604020202020204" pitchFamily="34" charset="0"/>
              <a:buChar char="•"/>
            </a:pPr>
            <a:endParaRPr lang="en-US" sz="1600" b="0" i="0" dirty="0">
              <a:solidFill>
                <a:srgbClr val="242424"/>
              </a:solidFill>
              <a:effectLst/>
              <a:latin typeface="source-serif-pro"/>
            </a:endParaRPr>
          </a:p>
          <a:p>
            <a:pPr algn="l"/>
            <a:r>
              <a:rPr lang="en-US" sz="1600" b="1" i="0" dirty="0">
                <a:solidFill>
                  <a:srgbClr val="242424"/>
                </a:solidFill>
                <a:effectLst/>
                <a:latin typeface="sohne"/>
              </a:rPr>
              <a:t>Cluster-02:</a:t>
            </a:r>
          </a:p>
          <a:p>
            <a:pPr algn="l"/>
            <a:r>
              <a:rPr lang="en-US" sz="1600" b="0" i="0" dirty="0">
                <a:solidFill>
                  <a:srgbClr val="242424"/>
                </a:solidFill>
                <a:effectLst/>
                <a:latin typeface="source-serif-pro"/>
              </a:rPr>
              <a:t>The second cluster contains points-</a:t>
            </a:r>
          </a:p>
          <a:p>
            <a:pPr algn="l">
              <a:buFont typeface="Arial" panose="020B0604020202020204" pitchFamily="34" charset="0"/>
              <a:buChar char="•"/>
            </a:pPr>
            <a:r>
              <a:rPr lang="en-US" sz="1600" b="0" i="0" dirty="0">
                <a:solidFill>
                  <a:srgbClr val="242424"/>
                </a:solidFill>
                <a:effectLst/>
                <a:latin typeface="source-serif-pro"/>
              </a:rPr>
              <a:t>A3(8, 4)</a:t>
            </a:r>
          </a:p>
          <a:p>
            <a:pPr algn="l">
              <a:buFont typeface="Arial" panose="020B0604020202020204" pitchFamily="34" charset="0"/>
              <a:buChar char="•"/>
            </a:pPr>
            <a:r>
              <a:rPr lang="en-US" sz="1600" b="0" i="0" dirty="0">
                <a:solidFill>
                  <a:srgbClr val="242424"/>
                </a:solidFill>
                <a:effectLst/>
                <a:latin typeface="source-serif-pro"/>
              </a:rPr>
              <a:t>A4(5, 8)</a:t>
            </a:r>
          </a:p>
          <a:p>
            <a:pPr algn="l">
              <a:buFont typeface="Arial" panose="020B0604020202020204" pitchFamily="34" charset="0"/>
              <a:buChar char="•"/>
            </a:pPr>
            <a:r>
              <a:rPr lang="en-US" sz="1600" b="0" i="0" dirty="0">
                <a:solidFill>
                  <a:srgbClr val="242424"/>
                </a:solidFill>
                <a:effectLst/>
                <a:latin typeface="source-serif-pro"/>
              </a:rPr>
              <a:t>A5(7, 5)</a:t>
            </a:r>
          </a:p>
          <a:p>
            <a:pPr algn="l">
              <a:buFont typeface="Arial" panose="020B0604020202020204" pitchFamily="34" charset="0"/>
              <a:buChar char="•"/>
            </a:pPr>
            <a:r>
              <a:rPr lang="en-US" sz="1600" b="0" i="0" dirty="0">
                <a:solidFill>
                  <a:srgbClr val="242424"/>
                </a:solidFill>
                <a:effectLst/>
                <a:latin typeface="source-serif-pro"/>
              </a:rPr>
              <a:t>A6(6, 4)</a:t>
            </a:r>
          </a:p>
          <a:p>
            <a:pPr algn="l">
              <a:buFont typeface="Arial" panose="020B0604020202020204" pitchFamily="34" charset="0"/>
              <a:buChar char="•"/>
            </a:pPr>
            <a:endParaRPr lang="en-US" sz="1600" b="0" i="0" dirty="0">
              <a:solidFill>
                <a:srgbClr val="242424"/>
              </a:solidFill>
              <a:effectLst/>
              <a:latin typeface="source-serif-pro"/>
            </a:endParaRPr>
          </a:p>
          <a:p>
            <a:pPr algn="l"/>
            <a:r>
              <a:rPr lang="en-US" sz="1600" b="1" i="0" dirty="0">
                <a:solidFill>
                  <a:srgbClr val="242424"/>
                </a:solidFill>
                <a:effectLst/>
                <a:latin typeface="sohne"/>
              </a:rPr>
              <a:t>Cluster-03:</a:t>
            </a:r>
          </a:p>
          <a:p>
            <a:pPr algn="l"/>
            <a:r>
              <a:rPr lang="en-US" sz="1600" b="0" i="0" dirty="0">
                <a:solidFill>
                  <a:srgbClr val="242424"/>
                </a:solidFill>
                <a:effectLst/>
                <a:latin typeface="source-serif-pro"/>
              </a:rPr>
              <a:t>The third cluster contains points-</a:t>
            </a:r>
          </a:p>
          <a:p>
            <a:pPr algn="l">
              <a:buFont typeface="Arial" panose="020B0604020202020204" pitchFamily="34" charset="0"/>
              <a:buChar char="•"/>
            </a:pPr>
            <a:r>
              <a:rPr lang="en-US" sz="1600" b="0" i="0" dirty="0">
                <a:solidFill>
                  <a:srgbClr val="242424"/>
                </a:solidFill>
                <a:effectLst/>
                <a:latin typeface="source-serif-pro"/>
              </a:rPr>
              <a:t>A2(2, 5)</a:t>
            </a:r>
          </a:p>
          <a:p>
            <a:pPr algn="l">
              <a:buFont typeface="Arial" panose="020B0604020202020204" pitchFamily="34" charset="0"/>
              <a:buChar char="•"/>
            </a:pPr>
            <a:r>
              <a:rPr lang="en-US" sz="1600" b="0" i="0" dirty="0">
                <a:solidFill>
                  <a:srgbClr val="242424"/>
                </a:solidFill>
                <a:effectLst/>
                <a:latin typeface="source-serif-pro"/>
              </a:rPr>
              <a:t>A7(1, 2)</a:t>
            </a:r>
          </a:p>
          <a:p>
            <a:pPr algn="l">
              <a:buFont typeface="Arial" panose="020B0604020202020204" pitchFamily="34" charset="0"/>
              <a:buChar char="•"/>
            </a:pPr>
            <a:endParaRPr lang="en-US" sz="1600" b="0" i="0" dirty="0">
              <a:solidFill>
                <a:srgbClr val="242424"/>
              </a:solidFill>
              <a:effectLst/>
              <a:latin typeface="source-serif-pro"/>
            </a:endParaRPr>
          </a:p>
        </p:txBody>
      </p:sp>
      <p:sp>
        <p:nvSpPr>
          <p:cNvPr id="7" name="object 7"/>
          <p:cNvSpPr txBox="1">
            <a:spLocks noGrp="1"/>
          </p:cNvSpPr>
          <p:nvPr>
            <p:ph type="ftr" sz="quarter" idx="5"/>
          </p:nvPr>
        </p:nvSpPr>
        <p:spPr>
          <a:xfrm>
            <a:off x="5514569" y="6356350"/>
            <a:ext cx="3096030" cy="365125"/>
          </a:xfrm>
          <a:prstGeom prst="rect">
            <a:avLst/>
          </a:prstGeom>
        </p:spPr>
        <p:txBody>
          <a:bodyPr vert="horz" lIns="91440" tIns="45720" rIns="91440" bIns="45720" rtlCol="0" anchor="ctr">
            <a:normAutofit/>
          </a:bodyPr>
          <a:lstStyle>
            <a:defPPr>
              <a:defRPr kern="0"/>
            </a:defPPr>
            <a:lvl1pPr>
              <a:defRPr sz="1050" b="1" i="0">
                <a:solidFill>
                  <a:schemeClr val="bg1"/>
                </a:solidFill>
                <a:latin typeface="Calibri"/>
                <a:cs typeface="Calibri"/>
              </a:defRPr>
            </a:lvl1pPr>
          </a:lstStyle>
          <a:p>
            <a:pPr>
              <a:spcAft>
                <a:spcPts val="600"/>
              </a:spcAft>
            </a:pPr>
            <a:r>
              <a:rPr lang="en-US" sz="1200" kern="1200">
                <a:solidFill>
                  <a:schemeClr val="tx1">
                    <a:lumMod val="50000"/>
                    <a:lumOff val="50000"/>
                  </a:schemeClr>
                </a:solidFill>
                <a:latin typeface="+mn-lt"/>
                <a:ea typeface="+mn-ea"/>
                <a:cs typeface="+mn-cs"/>
              </a:rPr>
              <a:t>Lec</a:t>
            </a:r>
            <a:r>
              <a:rPr lang="en-US" sz="1200" kern="1200" spc="10">
                <a:solidFill>
                  <a:schemeClr val="tx1">
                    <a:lumMod val="50000"/>
                    <a:lumOff val="50000"/>
                  </a:schemeClr>
                </a:solidFill>
                <a:latin typeface="+mn-lt"/>
                <a:ea typeface="+mn-ea"/>
                <a:cs typeface="+mn-cs"/>
              </a:rPr>
              <a:t> </a:t>
            </a:r>
            <a:r>
              <a:rPr lang="en-US" sz="1200" kern="1200">
                <a:solidFill>
                  <a:schemeClr val="tx1">
                    <a:lumMod val="50000"/>
                    <a:lumOff val="50000"/>
                  </a:schemeClr>
                </a:solidFill>
                <a:latin typeface="+mn-lt"/>
                <a:ea typeface="+mn-ea"/>
                <a:cs typeface="+mn-cs"/>
              </a:rPr>
              <a:t>Raiyan,</a:t>
            </a:r>
            <a:r>
              <a:rPr lang="en-US" sz="1200" kern="1200" spc="-20">
                <a:solidFill>
                  <a:schemeClr val="tx1">
                    <a:lumMod val="50000"/>
                    <a:lumOff val="50000"/>
                  </a:schemeClr>
                </a:solidFill>
                <a:latin typeface="+mn-lt"/>
                <a:ea typeface="+mn-ea"/>
                <a:cs typeface="+mn-cs"/>
              </a:rPr>
              <a:t> </a:t>
            </a:r>
            <a:r>
              <a:rPr lang="en-US" sz="1200" kern="1200">
                <a:solidFill>
                  <a:schemeClr val="tx1">
                    <a:lumMod val="50000"/>
                    <a:lumOff val="50000"/>
                  </a:schemeClr>
                </a:solidFill>
                <a:latin typeface="+mn-lt"/>
                <a:ea typeface="+mn-ea"/>
                <a:cs typeface="+mn-cs"/>
              </a:rPr>
              <a:t>CSE, </a:t>
            </a:r>
            <a:r>
              <a:rPr lang="en-US" sz="1200" kern="1200" spc="-25">
                <a:solidFill>
                  <a:schemeClr val="tx1">
                    <a:lumMod val="50000"/>
                    <a:lumOff val="50000"/>
                  </a:schemeClr>
                </a:solidFill>
                <a:latin typeface="+mn-lt"/>
                <a:ea typeface="+mn-ea"/>
                <a:cs typeface="+mn-cs"/>
              </a:rPr>
              <a:t>UIU</a:t>
            </a:r>
            <a:endParaRPr lang="en-US" sz="1200" kern="1200" spc="-33">
              <a:solidFill>
                <a:schemeClr val="tx1">
                  <a:lumMod val="50000"/>
                  <a:lumOff val="50000"/>
                </a:schemeClr>
              </a:solidFill>
              <a:latin typeface="+mn-lt"/>
              <a:ea typeface="+mn-ea"/>
              <a:cs typeface="+mn-cs"/>
            </a:endParaRPr>
          </a:p>
        </p:txBody>
      </p:sp>
      <p:sp>
        <p:nvSpPr>
          <p:cNvPr id="6" name="object 6"/>
          <p:cNvSpPr txBox="1">
            <a:spLocks noGrp="1"/>
          </p:cNvSpPr>
          <p:nvPr>
            <p:ph type="sldNum" sz="quarter" idx="7"/>
          </p:nvPr>
        </p:nvSpPr>
        <p:spPr>
          <a:xfrm>
            <a:off x="8610600" y="6356350"/>
            <a:ext cx="2743200" cy="365125"/>
          </a:xfrm>
          <a:prstGeom prst="rect">
            <a:avLst/>
          </a:prstGeom>
        </p:spPr>
        <p:txBody>
          <a:bodyPr vert="horz" lIns="91440" tIns="45720" rIns="91440" bIns="45720" rtlCol="0" anchor="ctr">
            <a:normAutofit/>
          </a:bodyPr>
          <a:lstStyle>
            <a:defPPr>
              <a:defRPr kern="0"/>
            </a:defPPr>
            <a:lvl1pPr>
              <a:defRPr sz="1100" b="0" i="0">
                <a:solidFill>
                  <a:schemeClr val="tx1"/>
                </a:solidFill>
                <a:latin typeface="Arial MT"/>
                <a:cs typeface="Arial MT"/>
              </a:defRPr>
            </a:lvl1pPr>
          </a:lstStyle>
          <a:p>
            <a:pPr algn="r">
              <a:spcAft>
                <a:spcPts val="600"/>
              </a:spcAft>
            </a:pPr>
            <a:fld id="{81D60167-4931-47E6-BA6A-407CBD079E47}" type="slidenum">
              <a:rPr lang="en-US" sz="1200" spc="-50">
                <a:solidFill>
                  <a:schemeClr val="tx1">
                    <a:lumMod val="50000"/>
                    <a:lumOff val="50000"/>
                  </a:schemeClr>
                </a:solidFill>
                <a:latin typeface="+mn-lt"/>
                <a:cs typeface="+mn-cs"/>
              </a:rPr>
              <a:pPr algn="r">
                <a:spcAft>
                  <a:spcPts val="600"/>
                </a:spcAft>
              </a:pPr>
              <a:t>18</a:t>
            </a:fld>
            <a:endParaRPr lang="en-US" sz="1200" spc="-67">
              <a:solidFill>
                <a:schemeClr val="tx1">
                  <a:lumMod val="50000"/>
                  <a:lumOff val="50000"/>
                </a:schemeClr>
              </a:solidFill>
              <a:latin typeface="+mn-lt"/>
              <a:cs typeface="+mn-cs"/>
            </a:endParaRPr>
          </a:p>
        </p:txBody>
      </p:sp>
      <p:grpSp>
        <p:nvGrpSpPr>
          <p:cNvPr id="12" name="Group 11">
            <a:extLst>
              <a:ext uri="{FF2B5EF4-FFF2-40B4-BE49-F238E27FC236}">
                <a16:creationId xmlns:a16="http://schemas.microsoft.com/office/drawing/2014/main" xmlns="" id="{6258F736-B256-8039-9DC6-F4E49A5C5A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xmlns="" id="{10B4520A-996E-330C-99DA-69CA4D89E90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C8FA945-E356-695F-18D6-CAD4EF34FE4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object 2"/>
          <p:cNvPicPr/>
          <p:nvPr/>
        </p:nvPicPr>
        <p:blipFill>
          <a:blip r:embed="rId2" cstate="print"/>
          <a:stretch>
            <a:fillRect/>
          </a:stretch>
        </p:blipFill>
        <p:spPr>
          <a:xfrm>
            <a:off x="318346" y="132080"/>
            <a:ext cx="690879" cy="626533"/>
          </a:xfrm>
          <a:prstGeom prst="rect">
            <a:avLst/>
          </a:prstGeom>
        </p:spPr>
      </p:pic>
      <p:pic>
        <p:nvPicPr>
          <p:cNvPr id="9" name="Picture 8">
            <a:extLst>
              <a:ext uri="{FF2B5EF4-FFF2-40B4-BE49-F238E27FC236}">
                <a16:creationId xmlns:a16="http://schemas.microsoft.com/office/drawing/2014/main" xmlns="" id="{B50897D1-E18D-CFE1-8E2A-E66F4C982B95}"/>
              </a:ext>
            </a:extLst>
          </p:cNvPr>
          <p:cNvPicPr>
            <a:picLocks noChangeAspect="1"/>
          </p:cNvPicPr>
          <p:nvPr/>
        </p:nvPicPr>
        <p:blipFill>
          <a:blip r:embed="rId3"/>
          <a:stretch>
            <a:fillRect/>
          </a:stretch>
        </p:blipFill>
        <p:spPr>
          <a:xfrm>
            <a:off x="3868676" y="1176231"/>
            <a:ext cx="7886700" cy="4762500"/>
          </a:xfrm>
          <a:prstGeom prst="rect">
            <a:avLst/>
          </a:prstGeom>
        </p:spPr>
      </p:pic>
    </p:spTree>
    <p:extLst>
      <p:ext uri="{BB962C8B-B14F-4D97-AF65-F5344CB8AC3E}">
        <p14:creationId xmlns:p14="http://schemas.microsoft.com/office/powerpoint/2010/main" val="6805052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Example of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19</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TextBox 4">
            <a:extLst>
              <a:ext uri="{FF2B5EF4-FFF2-40B4-BE49-F238E27FC236}">
                <a16:creationId xmlns:a16="http://schemas.microsoft.com/office/drawing/2014/main" xmlns="" id="{058274AC-EBA3-7DED-CB25-20463B979E8D}"/>
              </a:ext>
            </a:extLst>
          </p:cNvPr>
          <p:cNvSpPr txBox="1"/>
          <p:nvPr/>
        </p:nvSpPr>
        <p:spPr>
          <a:xfrm>
            <a:off x="1487762" y="890308"/>
            <a:ext cx="10088542" cy="6186309"/>
          </a:xfrm>
          <a:prstGeom prst="rect">
            <a:avLst/>
          </a:prstGeom>
          <a:noFill/>
        </p:spPr>
        <p:txBody>
          <a:bodyPr wrap="square">
            <a:spAutoFit/>
          </a:bodyPr>
          <a:lstStyle/>
          <a:p>
            <a:pPr algn="l"/>
            <a:r>
              <a:rPr lang="en-US" b="1" i="0" dirty="0">
                <a:solidFill>
                  <a:srgbClr val="242424"/>
                </a:solidFill>
                <a:effectLst/>
                <a:latin typeface="source-serif-pro"/>
              </a:rPr>
              <a:t>A1(2, 10), A2(2, 5), A3(8, 4), A4(5, 8), A5(7, 5), A6(6, 4), A7(1, 2), A8(4, 9).</a:t>
            </a:r>
          </a:p>
          <a:p>
            <a:pPr algn="l"/>
            <a:endParaRPr lang="en-US" b="1" dirty="0">
              <a:solidFill>
                <a:srgbClr val="242424"/>
              </a:solidFill>
              <a:latin typeface="source-serif-pro"/>
            </a:endParaRPr>
          </a:p>
          <a:p>
            <a:pPr marL="285750" indent="-285750" algn="l">
              <a:buFont typeface="Wingdings" panose="05000000000000000000" pitchFamily="2" charset="2"/>
              <a:buChar char="q"/>
            </a:pPr>
            <a:r>
              <a:rPr lang="en-US" dirty="0">
                <a:solidFill>
                  <a:srgbClr val="242424"/>
                </a:solidFill>
                <a:latin typeface="source-serif-pro"/>
              </a:rPr>
              <a:t>R</a:t>
            </a:r>
            <a:r>
              <a:rPr lang="en-US" b="0" i="0" dirty="0">
                <a:solidFill>
                  <a:srgbClr val="242424"/>
                </a:solidFill>
                <a:effectLst/>
                <a:latin typeface="source-serif-pro"/>
              </a:rPr>
              <a:t>e-compute the new cluster clusters.</a:t>
            </a:r>
          </a:p>
          <a:p>
            <a:pPr marL="285750" indent="-285750" algn="l">
              <a:buFont typeface="Wingdings" panose="05000000000000000000" pitchFamily="2" charset="2"/>
              <a:buChar char="q"/>
            </a:pPr>
            <a:r>
              <a:rPr lang="en-US" b="0" i="0" dirty="0">
                <a:solidFill>
                  <a:srgbClr val="242424"/>
                </a:solidFill>
                <a:effectLst/>
                <a:latin typeface="source-serif-pro"/>
              </a:rPr>
              <a:t>The new cluster center is computed by taking mean of all the points contained in that cluster.</a:t>
            </a:r>
            <a:endParaRPr lang="en-US" dirty="0">
              <a:solidFill>
                <a:srgbClr val="242424"/>
              </a:solidFill>
              <a:latin typeface="source-serif-pro"/>
            </a:endParaRPr>
          </a:p>
          <a:p>
            <a:r>
              <a:rPr lang="en-US" b="1" i="0" dirty="0">
                <a:solidFill>
                  <a:srgbClr val="242424"/>
                </a:solidFill>
                <a:effectLst/>
                <a:latin typeface="sohne"/>
              </a:rPr>
              <a:t> </a:t>
            </a:r>
          </a:p>
          <a:p>
            <a:pPr algn="l"/>
            <a:r>
              <a:rPr lang="en-US" b="1" i="0" dirty="0">
                <a:solidFill>
                  <a:srgbClr val="242424"/>
                </a:solidFill>
                <a:effectLst/>
                <a:latin typeface="sohne"/>
              </a:rPr>
              <a:t>For Cluster-01:</a:t>
            </a:r>
          </a:p>
          <a:p>
            <a:pPr algn="l"/>
            <a:r>
              <a:rPr lang="en-US" b="0" i="0" dirty="0">
                <a:solidFill>
                  <a:srgbClr val="242424"/>
                </a:solidFill>
                <a:effectLst/>
                <a:latin typeface="source-serif-pro"/>
              </a:rPr>
              <a:t>Center of Cluster-01</a:t>
            </a:r>
          </a:p>
          <a:p>
            <a:pPr algn="l"/>
            <a:r>
              <a:rPr lang="en-US" b="0" i="0" dirty="0">
                <a:solidFill>
                  <a:srgbClr val="242424"/>
                </a:solidFill>
                <a:effectLst/>
                <a:latin typeface="source-serif-pro"/>
              </a:rPr>
              <a:t>= ((2 + 4)/2, (10 + 9)/2)</a:t>
            </a:r>
          </a:p>
          <a:p>
            <a:pPr algn="l"/>
            <a:r>
              <a:rPr lang="en-US" b="0" i="0" dirty="0">
                <a:solidFill>
                  <a:srgbClr val="242424"/>
                </a:solidFill>
                <a:effectLst/>
                <a:latin typeface="source-serif-pro"/>
              </a:rPr>
              <a:t>= (3, 9.5)</a:t>
            </a:r>
          </a:p>
          <a:p>
            <a:pPr algn="l"/>
            <a:endParaRPr lang="en-US" b="0" i="0" dirty="0">
              <a:solidFill>
                <a:srgbClr val="242424"/>
              </a:solidFill>
              <a:effectLst/>
              <a:latin typeface="source-serif-pro"/>
            </a:endParaRPr>
          </a:p>
          <a:p>
            <a:pPr algn="l"/>
            <a:r>
              <a:rPr lang="en-US" b="1" i="0" dirty="0">
                <a:solidFill>
                  <a:srgbClr val="242424"/>
                </a:solidFill>
                <a:effectLst/>
                <a:latin typeface="sohne"/>
              </a:rPr>
              <a:t>For Cluster-02:</a:t>
            </a:r>
          </a:p>
          <a:p>
            <a:pPr algn="l"/>
            <a:r>
              <a:rPr lang="en-US" b="0" i="0" dirty="0">
                <a:solidFill>
                  <a:srgbClr val="242424"/>
                </a:solidFill>
                <a:effectLst/>
                <a:latin typeface="source-serif-pro"/>
              </a:rPr>
              <a:t>Center of Cluster-02</a:t>
            </a:r>
          </a:p>
          <a:p>
            <a:pPr algn="l"/>
            <a:r>
              <a:rPr lang="en-US" b="0" i="0" dirty="0">
                <a:solidFill>
                  <a:srgbClr val="242424"/>
                </a:solidFill>
                <a:effectLst/>
                <a:latin typeface="source-serif-pro"/>
              </a:rPr>
              <a:t>= ((8 + 5 + 7 + 6)/4, (4 + 8 + 5 + 4)/4)</a:t>
            </a:r>
          </a:p>
          <a:p>
            <a:pPr algn="l"/>
            <a:r>
              <a:rPr lang="en-US" b="0" i="0" dirty="0">
                <a:solidFill>
                  <a:srgbClr val="242424"/>
                </a:solidFill>
                <a:effectLst/>
                <a:latin typeface="source-serif-pro"/>
              </a:rPr>
              <a:t>= (6.5, 5.25)</a:t>
            </a:r>
          </a:p>
          <a:p>
            <a:pPr algn="l"/>
            <a:endParaRPr lang="en-US" b="0" i="0" dirty="0">
              <a:solidFill>
                <a:srgbClr val="242424"/>
              </a:solidFill>
              <a:effectLst/>
              <a:latin typeface="source-serif-pro"/>
            </a:endParaRPr>
          </a:p>
          <a:p>
            <a:pPr algn="l"/>
            <a:r>
              <a:rPr lang="en-US" b="1" i="0" dirty="0">
                <a:solidFill>
                  <a:srgbClr val="242424"/>
                </a:solidFill>
                <a:effectLst/>
                <a:latin typeface="sohne"/>
              </a:rPr>
              <a:t>For Cluster-03:</a:t>
            </a:r>
          </a:p>
          <a:p>
            <a:pPr algn="l"/>
            <a:r>
              <a:rPr lang="en-US" b="0" i="0" dirty="0">
                <a:solidFill>
                  <a:srgbClr val="242424"/>
                </a:solidFill>
                <a:effectLst/>
                <a:latin typeface="source-serif-pro"/>
              </a:rPr>
              <a:t>Center of Cluster-03</a:t>
            </a:r>
          </a:p>
          <a:p>
            <a:pPr algn="l"/>
            <a:r>
              <a:rPr lang="en-US" b="0" i="0" dirty="0">
                <a:solidFill>
                  <a:srgbClr val="242424"/>
                </a:solidFill>
                <a:effectLst/>
                <a:latin typeface="source-serif-pro"/>
              </a:rPr>
              <a:t>= ((2 + 1)/2, (5 + 2)/2)</a:t>
            </a:r>
          </a:p>
          <a:p>
            <a:pPr algn="l"/>
            <a:r>
              <a:rPr lang="en-US" b="0" i="0" dirty="0">
                <a:solidFill>
                  <a:srgbClr val="242424"/>
                </a:solidFill>
                <a:effectLst/>
                <a:latin typeface="source-serif-pro"/>
              </a:rPr>
              <a:t>= (1.5, 3.5)</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This is the completion of </a:t>
            </a:r>
            <a:r>
              <a:rPr lang="en-US" b="1" i="0" dirty="0">
                <a:solidFill>
                  <a:srgbClr val="242424"/>
                </a:solidFill>
                <a:effectLst/>
                <a:latin typeface="source-serif-pro"/>
              </a:rPr>
              <a:t>Iteration-02.</a:t>
            </a:r>
          </a:p>
          <a:p>
            <a:pPr algn="l"/>
            <a:endParaRPr lang="en-US" b="0" i="0" dirty="0">
              <a:solidFill>
                <a:srgbClr val="242424"/>
              </a:solidFill>
              <a:effectLst/>
              <a:latin typeface="source-serif-pro"/>
            </a:endParaRPr>
          </a:p>
        </p:txBody>
      </p:sp>
      <p:sp>
        <p:nvSpPr>
          <p:cNvPr id="3" name="TextBox 2">
            <a:extLst>
              <a:ext uri="{FF2B5EF4-FFF2-40B4-BE49-F238E27FC236}">
                <a16:creationId xmlns:a16="http://schemas.microsoft.com/office/drawing/2014/main" xmlns="" id="{058E29F1-3AE5-B6E9-8467-8CC90CCD99D4}"/>
              </a:ext>
            </a:extLst>
          </p:cNvPr>
          <p:cNvSpPr txBox="1"/>
          <p:nvPr/>
        </p:nvSpPr>
        <p:spPr>
          <a:xfrm>
            <a:off x="6376160" y="2468880"/>
            <a:ext cx="5294375" cy="4325112"/>
          </a:xfrm>
          <a:prstGeom prst="rect">
            <a:avLst/>
          </a:prstGeom>
        </p:spPr>
        <p:txBody>
          <a:bodyPr vert="horz" lIns="91440" tIns="45720" rIns="91440" bIns="45720" rtlCol="0" anchor="t">
            <a:normAutofit fontScale="47500" lnSpcReduction="20000"/>
          </a:bodyPr>
          <a:lstStyle/>
          <a:p>
            <a:pPr algn="l"/>
            <a:r>
              <a:rPr lang="en-US" sz="2900" b="0" i="0" dirty="0">
                <a:solidFill>
                  <a:srgbClr val="242424"/>
                </a:solidFill>
                <a:effectLst/>
                <a:latin typeface="source-serif-pro"/>
              </a:rPr>
              <a:t>After the second iteration, the center of the three clusters is:</a:t>
            </a:r>
          </a:p>
          <a:p>
            <a:pPr algn="l"/>
            <a:endParaRPr lang="en-US" sz="2900" b="0" i="0" dirty="0">
              <a:solidFill>
                <a:srgbClr val="242424"/>
              </a:solidFill>
              <a:effectLst/>
              <a:latin typeface="source-serif-pro"/>
            </a:endParaRPr>
          </a:p>
          <a:p>
            <a:pPr algn="l">
              <a:buFont typeface="Arial" panose="020B0604020202020204" pitchFamily="34" charset="0"/>
              <a:buChar char="•"/>
            </a:pPr>
            <a:r>
              <a:rPr lang="en-US" sz="2900" b="1" i="0" dirty="0">
                <a:solidFill>
                  <a:srgbClr val="242424"/>
                </a:solidFill>
                <a:effectLst/>
                <a:latin typeface="source-serif-pro"/>
              </a:rPr>
              <a:t>C1(3, 9.5)</a:t>
            </a:r>
          </a:p>
          <a:p>
            <a:pPr algn="l">
              <a:buFont typeface="Arial" panose="020B0604020202020204" pitchFamily="34" charset="0"/>
              <a:buChar char="•"/>
            </a:pPr>
            <a:r>
              <a:rPr lang="en-US" sz="2900" b="1" i="0" dirty="0">
                <a:solidFill>
                  <a:srgbClr val="242424"/>
                </a:solidFill>
                <a:effectLst/>
                <a:latin typeface="source-serif-pro"/>
              </a:rPr>
              <a:t>C2(6.5, 5.25)</a:t>
            </a:r>
          </a:p>
          <a:p>
            <a:pPr algn="l">
              <a:buFont typeface="Arial" panose="020B0604020202020204" pitchFamily="34" charset="0"/>
              <a:buChar char="•"/>
            </a:pPr>
            <a:r>
              <a:rPr lang="en-US" sz="2900" b="1" i="0" dirty="0">
                <a:solidFill>
                  <a:srgbClr val="242424"/>
                </a:solidFill>
                <a:effectLst/>
                <a:latin typeface="source-serif-pro"/>
              </a:rPr>
              <a:t>C3(1.5, 3.5)</a:t>
            </a:r>
          </a:p>
          <a:p>
            <a:pPr algn="l">
              <a:buFont typeface="Arial" panose="020B0604020202020204" pitchFamily="34" charset="0"/>
              <a:buChar char="•"/>
            </a:pPr>
            <a:endParaRPr lang="en-US" sz="2900" b="1" dirty="0">
              <a:solidFill>
                <a:srgbClr val="242424"/>
              </a:solidFill>
              <a:latin typeface="source-serif-pro"/>
            </a:endParaRPr>
          </a:p>
          <a:p>
            <a:pPr algn="l">
              <a:buFont typeface="Arial" panose="020B0604020202020204" pitchFamily="34" charset="0"/>
              <a:buChar char="•"/>
            </a:pPr>
            <a:r>
              <a:rPr lang="en-US" sz="2900" b="1" i="0" dirty="0">
                <a:solidFill>
                  <a:srgbClr val="242424"/>
                </a:solidFill>
                <a:effectLst/>
                <a:latin typeface="source-serif-pro"/>
              </a:rPr>
              <a:t>Cluster-01:</a:t>
            </a:r>
          </a:p>
          <a:p>
            <a:pPr algn="l">
              <a:buFont typeface="Arial" panose="020B0604020202020204" pitchFamily="34" charset="0"/>
              <a:buChar char="•"/>
            </a:pPr>
            <a:r>
              <a:rPr lang="en-US" sz="2900" i="0" dirty="0">
                <a:solidFill>
                  <a:srgbClr val="242424"/>
                </a:solidFill>
                <a:effectLst/>
                <a:latin typeface="source-serif-pro"/>
              </a:rPr>
              <a:t>The first cluster contains points-</a:t>
            </a:r>
          </a:p>
          <a:p>
            <a:pPr algn="l">
              <a:buFont typeface="Arial" panose="020B0604020202020204" pitchFamily="34" charset="0"/>
              <a:buChar char="•"/>
            </a:pPr>
            <a:r>
              <a:rPr lang="en-US" sz="2900" i="0" dirty="0">
                <a:solidFill>
                  <a:srgbClr val="242424"/>
                </a:solidFill>
                <a:effectLst/>
                <a:latin typeface="source-serif-pro"/>
              </a:rPr>
              <a:t>A1(2, 10)</a:t>
            </a:r>
          </a:p>
          <a:p>
            <a:pPr algn="l">
              <a:buFont typeface="Arial" panose="020B0604020202020204" pitchFamily="34" charset="0"/>
              <a:buChar char="•"/>
            </a:pPr>
            <a:r>
              <a:rPr lang="en-US" sz="2900" i="0" dirty="0">
                <a:solidFill>
                  <a:srgbClr val="242424"/>
                </a:solidFill>
                <a:effectLst/>
                <a:latin typeface="source-serif-pro"/>
              </a:rPr>
              <a:t>A8(4, 9)</a:t>
            </a:r>
          </a:p>
          <a:p>
            <a:pPr algn="l">
              <a:buFont typeface="Arial" panose="020B0604020202020204" pitchFamily="34" charset="0"/>
              <a:buChar char="•"/>
            </a:pPr>
            <a:endParaRPr lang="en-US" sz="2900" b="1" i="0" dirty="0">
              <a:solidFill>
                <a:srgbClr val="242424"/>
              </a:solidFill>
              <a:effectLst/>
              <a:latin typeface="source-serif-pro"/>
            </a:endParaRPr>
          </a:p>
          <a:p>
            <a:pPr algn="l">
              <a:buFont typeface="Arial" panose="020B0604020202020204" pitchFamily="34" charset="0"/>
              <a:buChar char="•"/>
            </a:pPr>
            <a:r>
              <a:rPr lang="en-US" sz="2900" b="1" i="0" dirty="0">
                <a:solidFill>
                  <a:srgbClr val="242424"/>
                </a:solidFill>
                <a:effectLst/>
                <a:latin typeface="source-serif-pro"/>
              </a:rPr>
              <a:t>Cluster-02:</a:t>
            </a:r>
          </a:p>
          <a:p>
            <a:pPr algn="l">
              <a:buFont typeface="Arial" panose="020B0604020202020204" pitchFamily="34" charset="0"/>
              <a:buChar char="•"/>
            </a:pPr>
            <a:r>
              <a:rPr lang="en-US" sz="2900" i="0" dirty="0">
                <a:solidFill>
                  <a:srgbClr val="242424"/>
                </a:solidFill>
                <a:effectLst/>
                <a:latin typeface="source-serif-pro"/>
              </a:rPr>
              <a:t>The second cluster contains points-</a:t>
            </a:r>
          </a:p>
          <a:p>
            <a:pPr algn="l">
              <a:buFont typeface="Arial" panose="020B0604020202020204" pitchFamily="34" charset="0"/>
              <a:buChar char="•"/>
            </a:pPr>
            <a:r>
              <a:rPr lang="en-US" sz="2900" i="0" dirty="0">
                <a:solidFill>
                  <a:srgbClr val="242424"/>
                </a:solidFill>
                <a:effectLst/>
                <a:latin typeface="source-serif-pro"/>
              </a:rPr>
              <a:t>A3(8, 4)</a:t>
            </a:r>
          </a:p>
          <a:p>
            <a:pPr algn="l">
              <a:buFont typeface="Arial" panose="020B0604020202020204" pitchFamily="34" charset="0"/>
              <a:buChar char="•"/>
            </a:pPr>
            <a:r>
              <a:rPr lang="en-US" sz="2900" i="0" dirty="0">
                <a:solidFill>
                  <a:srgbClr val="242424"/>
                </a:solidFill>
                <a:effectLst/>
                <a:latin typeface="source-serif-pro"/>
              </a:rPr>
              <a:t>A4(5, 8)</a:t>
            </a:r>
          </a:p>
          <a:p>
            <a:pPr algn="l">
              <a:buFont typeface="Arial" panose="020B0604020202020204" pitchFamily="34" charset="0"/>
              <a:buChar char="•"/>
            </a:pPr>
            <a:r>
              <a:rPr lang="en-US" sz="2900" i="0" dirty="0">
                <a:solidFill>
                  <a:srgbClr val="242424"/>
                </a:solidFill>
                <a:effectLst/>
                <a:latin typeface="source-serif-pro"/>
              </a:rPr>
              <a:t>A5(7, 5)</a:t>
            </a:r>
          </a:p>
          <a:p>
            <a:pPr algn="l">
              <a:buFont typeface="Arial" panose="020B0604020202020204" pitchFamily="34" charset="0"/>
              <a:buChar char="•"/>
            </a:pPr>
            <a:r>
              <a:rPr lang="en-US" sz="2900" i="0" dirty="0">
                <a:solidFill>
                  <a:srgbClr val="242424"/>
                </a:solidFill>
                <a:effectLst/>
                <a:latin typeface="source-serif-pro"/>
              </a:rPr>
              <a:t>A6(6, 4)</a:t>
            </a:r>
          </a:p>
          <a:p>
            <a:pPr algn="l">
              <a:buFont typeface="Arial" panose="020B0604020202020204" pitchFamily="34" charset="0"/>
              <a:buChar char="•"/>
            </a:pPr>
            <a:endParaRPr lang="en-US" sz="2900" b="1" i="0" dirty="0">
              <a:solidFill>
                <a:srgbClr val="242424"/>
              </a:solidFill>
              <a:effectLst/>
              <a:latin typeface="source-serif-pro"/>
            </a:endParaRPr>
          </a:p>
          <a:p>
            <a:pPr algn="l">
              <a:buFont typeface="Arial" panose="020B0604020202020204" pitchFamily="34" charset="0"/>
              <a:buChar char="•"/>
            </a:pPr>
            <a:r>
              <a:rPr lang="en-US" sz="2900" b="1" i="0" dirty="0">
                <a:solidFill>
                  <a:srgbClr val="242424"/>
                </a:solidFill>
                <a:effectLst/>
                <a:latin typeface="source-serif-pro"/>
              </a:rPr>
              <a:t>Cluster-03:</a:t>
            </a:r>
          </a:p>
          <a:p>
            <a:pPr algn="l">
              <a:buFont typeface="Arial" panose="020B0604020202020204" pitchFamily="34" charset="0"/>
              <a:buChar char="•"/>
            </a:pPr>
            <a:r>
              <a:rPr lang="en-US" sz="2900" i="0" dirty="0">
                <a:solidFill>
                  <a:srgbClr val="242424"/>
                </a:solidFill>
                <a:effectLst/>
                <a:latin typeface="source-serif-pro"/>
              </a:rPr>
              <a:t>The third cluster contains points-</a:t>
            </a:r>
          </a:p>
          <a:p>
            <a:pPr algn="l">
              <a:buFont typeface="Arial" panose="020B0604020202020204" pitchFamily="34" charset="0"/>
              <a:buChar char="•"/>
            </a:pPr>
            <a:r>
              <a:rPr lang="en-US" sz="2900" i="0" dirty="0">
                <a:solidFill>
                  <a:srgbClr val="242424"/>
                </a:solidFill>
                <a:effectLst/>
                <a:latin typeface="source-serif-pro"/>
              </a:rPr>
              <a:t>A2(2, 5)</a:t>
            </a:r>
          </a:p>
          <a:p>
            <a:pPr algn="l">
              <a:buFont typeface="Arial" panose="020B0604020202020204" pitchFamily="34" charset="0"/>
              <a:buChar char="•"/>
            </a:pPr>
            <a:r>
              <a:rPr lang="en-US" sz="2900" i="0" dirty="0">
                <a:solidFill>
                  <a:srgbClr val="242424"/>
                </a:solidFill>
                <a:effectLst/>
                <a:latin typeface="source-serif-pro"/>
              </a:rPr>
              <a:t>A7(1, 2)</a:t>
            </a:r>
          </a:p>
          <a:p>
            <a:pPr algn="l">
              <a:buFont typeface="Arial" panose="020B0604020202020204" pitchFamily="34" charset="0"/>
              <a:buChar char="•"/>
            </a:pPr>
            <a:endParaRPr lang="en-US" sz="2900" b="1" i="0" dirty="0">
              <a:solidFill>
                <a:srgbClr val="242424"/>
              </a:solidFill>
              <a:effectLst/>
              <a:latin typeface="source-serif-pro"/>
            </a:endParaRPr>
          </a:p>
          <a:p>
            <a:r>
              <a:rPr lang="en-US" sz="1600" b="0" i="0" dirty="0">
                <a:effectLst/>
                <a:latin typeface="medium-content-sans-serif-font"/>
              </a:rPr>
              <a:t/>
            </a:r>
            <a:br>
              <a:rPr lang="en-US" sz="1600" b="0" i="0" dirty="0">
                <a:effectLst/>
                <a:latin typeface="medium-content-sans-serif-font"/>
              </a:rPr>
            </a:br>
            <a:endParaRPr lang="en-US" sz="1600" b="0" i="0" dirty="0">
              <a:solidFill>
                <a:srgbClr val="242424"/>
              </a:solidFill>
              <a:effectLst/>
              <a:latin typeface="source-serif-pro"/>
            </a:endParaRPr>
          </a:p>
        </p:txBody>
      </p:sp>
    </p:spTree>
    <p:extLst>
      <p:ext uri="{BB962C8B-B14F-4D97-AF65-F5344CB8AC3E}">
        <p14:creationId xmlns:p14="http://schemas.microsoft.com/office/powerpoint/2010/main" val="3431791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What is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285814" y="561036"/>
            <a:ext cx="10075605" cy="4080604"/>
          </a:xfrm>
          <a:prstGeom prst="rect">
            <a:avLst/>
          </a:prstGeom>
        </p:spPr>
        <p:txBody>
          <a:bodyPr vert="horz" wrap="square" lIns="0" tIns="231140" rIns="0" bIns="0" rtlCol="0">
            <a:spAutoFit/>
          </a:bodyPr>
          <a:lstStyle/>
          <a:p>
            <a:pPr lvl="1" fontAlgn="base">
              <a:lnSpc>
                <a:spcPct val="200000"/>
              </a:lnSpc>
              <a:spcBef>
                <a:spcPts val="600"/>
              </a:spcBef>
              <a:buFont typeface="Wingdings" panose="05000000000000000000" pitchFamily="2" charset="2"/>
              <a:buChar char="q"/>
            </a:pPr>
            <a:r>
              <a:rPr lang="en-US" sz="2000" dirty="0"/>
              <a:t>Clustering is a technique used in machine learning to group similar objects or data points based on their </a:t>
            </a:r>
            <a:r>
              <a:rPr lang="en-US" sz="2000" dirty="0" smtClean="0"/>
              <a:t>characteristics or patterns.</a:t>
            </a:r>
          </a:p>
          <a:p>
            <a:pPr lvl="1" fontAlgn="base">
              <a:lnSpc>
                <a:spcPct val="200000"/>
              </a:lnSpc>
              <a:spcBef>
                <a:spcPts val="600"/>
              </a:spcBef>
              <a:buFont typeface="Wingdings" panose="05000000000000000000" pitchFamily="2" charset="2"/>
              <a:buChar char="q"/>
            </a:pPr>
            <a:r>
              <a:rPr lang="en-US" sz="2000" dirty="0"/>
              <a:t>It’s unsupervised learning, meaning it doesn’t need labeled data but finds patterns in data by itself</a:t>
            </a:r>
            <a:r>
              <a:rPr lang="en-US" sz="2000" dirty="0" smtClean="0"/>
              <a:t>.</a:t>
            </a:r>
          </a:p>
          <a:p>
            <a:pPr lvl="1" fontAlgn="base">
              <a:lnSpc>
                <a:spcPct val="200000"/>
              </a:lnSpc>
              <a:spcBef>
                <a:spcPts val="600"/>
              </a:spcBef>
              <a:buFont typeface="Wingdings" panose="05000000000000000000" pitchFamily="2" charset="2"/>
              <a:buChar char="q"/>
            </a:pPr>
            <a:r>
              <a:rPr lang="en-US" sz="2000" dirty="0"/>
              <a:t>The goal is to divide data into groups (clusters) where items in each cluster are similar to each other but different from items in other clusters.</a:t>
            </a:r>
            <a:endParaRPr lang="en-US" sz="2200" spc="-7"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3543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How to choose value of K</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20</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pic>
        <p:nvPicPr>
          <p:cNvPr id="8" name="Picture 7">
            <a:extLst>
              <a:ext uri="{FF2B5EF4-FFF2-40B4-BE49-F238E27FC236}">
                <a16:creationId xmlns:a16="http://schemas.microsoft.com/office/drawing/2014/main" xmlns="" id="{63455746-1945-1D41-A3B5-83B1FDCD2229}"/>
              </a:ext>
            </a:extLst>
          </p:cNvPr>
          <p:cNvPicPr>
            <a:picLocks noChangeAspect="1"/>
          </p:cNvPicPr>
          <p:nvPr/>
        </p:nvPicPr>
        <p:blipFill>
          <a:blip r:embed="rId4"/>
          <a:stretch>
            <a:fillRect/>
          </a:stretch>
        </p:blipFill>
        <p:spPr>
          <a:xfrm>
            <a:off x="5940552" y="1670163"/>
            <a:ext cx="5281921" cy="3925965"/>
          </a:xfrm>
          <a:prstGeom prst="rect">
            <a:avLst/>
          </a:prstGeom>
        </p:spPr>
      </p:pic>
      <p:sp>
        <p:nvSpPr>
          <p:cNvPr id="10" name="TextBox 9">
            <a:extLst>
              <a:ext uri="{FF2B5EF4-FFF2-40B4-BE49-F238E27FC236}">
                <a16:creationId xmlns:a16="http://schemas.microsoft.com/office/drawing/2014/main" xmlns="" id="{008A8BFD-3B59-FB8E-B0AC-C9B0E9EA316C}"/>
              </a:ext>
            </a:extLst>
          </p:cNvPr>
          <p:cNvSpPr txBox="1"/>
          <p:nvPr/>
        </p:nvSpPr>
        <p:spPr>
          <a:xfrm>
            <a:off x="1448138" y="2063484"/>
            <a:ext cx="4157134" cy="2862322"/>
          </a:xfrm>
          <a:prstGeom prst="rect">
            <a:avLst/>
          </a:prstGeom>
          <a:noFill/>
        </p:spPr>
        <p:txBody>
          <a:bodyPr wrap="square">
            <a:spAutoFit/>
          </a:bodyPr>
          <a:lstStyle/>
          <a:p>
            <a:r>
              <a:rPr lang="en-US" b="0" i="0" dirty="0">
                <a:solidFill>
                  <a:srgbClr val="242424"/>
                </a:solidFill>
                <a:effectLst/>
                <a:latin typeface="source-serif-pro"/>
              </a:rPr>
              <a:t>In the Elbow Method, we systematically experiment with different numbers of clusters (K) ranging from 1 to 10. With each K value, we compute the </a:t>
            </a:r>
            <a:r>
              <a:rPr lang="en-US" b="1" i="0" dirty="0">
                <a:solidFill>
                  <a:srgbClr val="242424"/>
                </a:solidFill>
                <a:effectLst/>
                <a:latin typeface="source-serif-pro"/>
              </a:rPr>
              <a:t>Within-Cluster Sum of Squares (WCSS)</a:t>
            </a:r>
            <a:r>
              <a:rPr lang="en-US" b="0" i="0" dirty="0">
                <a:solidFill>
                  <a:srgbClr val="242424"/>
                </a:solidFill>
                <a:effectLst/>
                <a:latin typeface="source-serif-pro"/>
              </a:rPr>
              <a:t>. When we plot WCSS against K, the resulting graph resembles an elbow. As we increase the number of clusters, the WCSS value begins to decrease. Notably, the WCSS is at its highest when K=1.</a:t>
            </a:r>
            <a:endParaRPr lang="en-US" dirty="0"/>
          </a:p>
        </p:txBody>
      </p:sp>
    </p:spTree>
    <p:extLst>
      <p:ext uri="{BB962C8B-B14F-4D97-AF65-F5344CB8AC3E}">
        <p14:creationId xmlns:p14="http://schemas.microsoft.com/office/powerpoint/2010/main" val="1445645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Comments on the K-Means Method</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21</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9" name="TextBox 8">
            <a:extLst>
              <a:ext uri="{FF2B5EF4-FFF2-40B4-BE49-F238E27FC236}">
                <a16:creationId xmlns:a16="http://schemas.microsoft.com/office/drawing/2014/main" xmlns="" id="{18CF70FE-425C-7716-BB7C-8D13477D3734}"/>
              </a:ext>
            </a:extLst>
          </p:cNvPr>
          <p:cNvSpPr txBox="1"/>
          <p:nvPr/>
        </p:nvSpPr>
        <p:spPr>
          <a:xfrm>
            <a:off x="1774442" y="1335256"/>
            <a:ext cx="8311389" cy="3094950"/>
          </a:xfrm>
          <a:prstGeom prst="rect">
            <a:avLst/>
          </a:prstGeom>
          <a:noFill/>
        </p:spPr>
        <p:txBody>
          <a:bodyPr wrap="square">
            <a:spAutoFit/>
          </a:bodyPr>
          <a:lstStyle/>
          <a:p>
            <a:pPr marL="342900" indent="-342900" eaLnBrk="1" hangingPunct="1">
              <a:lnSpc>
                <a:spcPct val="120000"/>
              </a:lnSpc>
              <a:buFont typeface="Wingdings" panose="05000000000000000000" pitchFamily="2" charset="2"/>
              <a:buChar char="q"/>
            </a:pPr>
            <a:r>
              <a:rPr lang="en-US" altLang="zh-CN" sz="2000" b="1" u="sng" dirty="0">
                <a:ea typeface="SimSun" pitchFamily="2" charset="-122"/>
              </a:rPr>
              <a:t>Weakness</a:t>
            </a:r>
            <a:endParaRPr lang="en-US" altLang="zh-CN" sz="2000" b="1" dirty="0">
              <a:ea typeface="SimSun" pitchFamily="2" charset="-122"/>
            </a:endParaRPr>
          </a:p>
          <a:p>
            <a:pPr marL="800100" lvl="1" indent="-342900" eaLnBrk="1" hangingPunct="1">
              <a:lnSpc>
                <a:spcPct val="150000"/>
              </a:lnSpc>
              <a:buFont typeface="Wingdings" panose="05000000000000000000" pitchFamily="2" charset="2"/>
              <a:buChar char="q"/>
            </a:pPr>
            <a:r>
              <a:rPr lang="en-US" altLang="zh-CN" sz="2000" dirty="0">
                <a:ea typeface="SimSun" pitchFamily="2" charset="-122"/>
              </a:rPr>
              <a:t>Applicable only to objects in a continuous n-dimensional space </a:t>
            </a:r>
            <a:endParaRPr lang="en-US" altLang="zh-CN" sz="2000" i="1" dirty="0">
              <a:ea typeface="SimSun" pitchFamily="2" charset="-122"/>
            </a:endParaRPr>
          </a:p>
          <a:p>
            <a:pPr marL="1200150" lvl="2" indent="-285750" eaLnBrk="1" hangingPunct="1">
              <a:lnSpc>
                <a:spcPct val="150000"/>
              </a:lnSpc>
              <a:buFont typeface="Wingdings" panose="05000000000000000000" pitchFamily="2" charset="2"/>
              <a:buChar char="q"/>
            </a:pPr>
            <a:r>
              <a:rPr lang="en-US" altLang="zh-CN" dirty="0">
                <a:ea typeface="SimSun" pitchFamily="2" charset="-122"/>
              </a:rPr>
              <a:t>Using the k-modes method for categorical data</a:t>
            </a:r>
          </a:p>
          <a:p>
            <a:pPr marL="1200150" lvl="2" indent="-285750" eaLnBrk="1" hangingPunct="1">
              <a:lnSpc>
                <a:spcPct val="150000"/>
              </a:lnSpc>
              <a:buFont typeface="Wingdings" panose="05000000000000000000" pitchFamily="2" charset="2"/>
              <a:buChar char="q"/>
            </a:pPr>
            <a:r>
              <a:rPr lang="en-US" altLang="zh-CN" dirty="0">
                <a:ea typeface="SimSun" pitchFamily="2" charset="-122"/>
              </a:rPr>
              <a:t>In comparison, k-medoids can be applied to a wide range of data</a:t>
            </a:r>
          </a:p>
          <a:p>
            <a:pPr marL="800100" lvl="1" indent="-342900" eaLnBrk="1" hangingPunct="1">
              <a:lnSpc>
                <a:spcPct val="150000"/>
              </a:lnSpc>
              <a:buFont typeface="Wingdings" panose="05000000000000000000" pitchFamily="2" charset="2"/>
              <a:buChar char="q"/>
            </a:pPr>
            <a:r>
              <a:rPr lang="en-US" altLang="zh-CN" sz="2000" dirty="0">
                <a:ea typeface="SimSun" pitchFamily="2" charset="-122"/>
              </a:rPr>
              <a:t>Need to specify </a:t>
            </a:r>
            <a:r>
              <a:rPr lang="en-US" altLang="zh-CN" sz="2000" i="1" dirty="0">
                <a:ea typeface="SimSun" pitchFamily="2" charset="-122"/>
              </a:rPr>
              <a:t>k, </a:t>
            </a:r>
            <a:r>
              <a:rPr lang="en-US" altLang="zh-CN" sz="2000" dirty="0">
                <a:ea typeface="SimSun" pitchFamily="2" charset="-122"/>
              </a:rPr>
              <a:t>the </a:t>
            </a:r>
            <a:r>
              <a:rPr lang="en-US" altLang="zh-CN" sz="2000" i="1" dirty="0">
                <a:ea typeface="SimSun" pitchFamily="2" charset="-122"/>
              </a:rPr>
              <a:t>number</a:t>
            </a:r>
            <a:r>
              <a:rPr lang="en-US" altLang="zh-CN" sz="2000" dirty="0">
                <a:ea typeface="SimSun" pitchFamily="2" charset="-122"/>
              </a:rPr>
              <a:t> of clusters, in advance</a:t>
            </a:r>
          </a:p>
          <a:p>
            <a:pPr marL="800100" lvl="1" indent="-342900" eaLnBrk="1" hangingPunct="1">
              <a:lnSpc>
                <a:spcPct val="150000"/>
              </a:lnSpc>
              <a:buFont typeface="Wingdings" panose="05000000000000000000" pitchFamily="2" charset="2"/>
              <a:buChar char="q"/>
            </a:pPr>
            <a:r>
              <a:rPr lang="en-US" altLang="zh-CN" sz="2000" dirty="0">
                <a:ea typeface="SimSun" pitchFamily="2" charset="-122"/>
              </a:rPr>
              <a:t>Sensitive to noisy data and </a:t>
            </a:r>
            <a:r>
              <a:rPr lang="en-US" altLang="zh-CN" sz="2000" i="1" dirty="0">
                <a:ea typeface="SimSun" pitchFamily="2" charset="-122"/>
              </a:rPr>
              <a:t>outliers</a:t>
            </a:r>
            <a:endParaRPr lang="en-US" altLang="zh-CN" sz="2000" dirty="0">
              <a:ea typeface="SimSun" pitchFamily="2" charset="-122"/>
            </a:endParaRPr>
          </a:p>
          <a:p>
            <a:pPr marL="800100" lvl="1" indent="-342900" eaLnBrk="1" hangingPunct="1">
              <a:lnSpc>
                <a:spcPct val="150000"/>
              </a:lnSpc>
              <a:buFont typeface="Wingdings" panose="05000000000000000000" pitchFamily="2" charset="2"/>
              <a:buChar char="q"/>
            </a:pPr>
            <a:r>
              <a:rPr lang="en-US" altLang="zh-CN" sz="2000" dirty="0">
                <a:ea typeface="SimSun" pitchFamily="2" charset="-122"/>
              </a:rPr>
              <a:t>Not suitable to discover clusters with </a:t>
            </a:r>
            <a:r>
              <a:rPr lang="en-US" altLang="zh-CN" sz="2000" i="1" dirty="0">
                <a:ea typeface="SimSun" pitchFamily="2" charset="-122"/>
              </a:rPr>
              <a:t>non-convex shapes</a:t>
            </a:r>
          </a:p>
        </p:txBody>
      </p:sp>
    </p:spTree>
    <p:extLst>
      <p:ext uri="{BB962C8B-B14F-4D97-AF65-F5344CB8AC3E}">
        <p14:creationId xmlns:p14="http://schemas.microsoft.com/office/powerpoint/2010/main" val="1926839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Variations of K-Means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22</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3" name="Google Shape;257;p23">
            <a:extLst>
              <a:ext uri="{FF2B5EF4-FFF2-40B4-BE49-F238E27FC236}">
                <a16:creationId xmlns:a16="http://schemas.microsoft.com/office/drawing/2014/main" xmlns="" id="{62C02FE0-12DA-CBD3-394A-FCEC0F20DFE7}"/>
              </a:ext>
            </a:extLst>
          </p:cNvPr>
          <p:cNvSpPr txBox="1">
            <a:spLocks/>
          </p:cNvSpPr>
          <p:nvPr/>
        </p:nvSpPr>
        <p:spPr>
          <a:xfrm>
            <a:off x="1676400" y="1542161"/>
            <a:ext cx="10515600" cy="4351338"/>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dk1"/>
              </a:buClr>
              <a:buSzPts val="2800"/>
              <a:buFont typeface="Wingdings" panose="05000000000000000000" pitchFamily="2" charset="2"/>
              <a:buChar char="q"/>
            </a:pPr>
            <a:r>
              <a:rPr lang="en-US" dirty="0"/>
              <a:t>Choosing better initial centroid estimates</a:t>
            </a:r>
          </a:p>
          <a:p>
            <a:pPr lvl="1">
              <a:buClr>
                <a:schemeClr val="dk1"/>
              </a:buClr>
              <a:buSzPts val="2400"/>
              <a:buFont typeface="Wingdings" panose="05000000000000000000" pitchFamily="2" charset="2"/>
              <a:buChar char="q"/>
            </a:pPr>
            <a:r>
              <a:rPr lang="en-US" dirty="0"/>
              <a:t>K-means++, Intelligent K-Means, Genetic K-Means</a:t>
            </a:r>
          </a:p>
          <a:p>
            <a:pPr lvl="1">
              <a:buClr>
                <a:schemeClr val="dk1"/>
              </a:buClr>
              <a:buSzPts val="2400"/>
              <a:buFont typeface="Wingdings" panose="05000000000000000000" pitchFamily="2" charset="2"/>
              <a:buChar char="q"/>
            </a:pPr>
            <a:endParaRPr lang="en-US" dirty="0"/>
          </a:p>
          <a:p>
            <a:pPr>
              <a:buClr>
                <a:schemeClr val="dk1"/>
              </a:buClr>
              <a:buSzPts val="2800"/>
              <a:buFont typeface="Wingdings" panose="05000000000000000000" pitchFamily="2" charset="2"/>
              <a:buChar char="q"/>
            </a:pPr>
            <a:r>
              <a:rPr lang="en-US" dirty="0"/>
              <a:t>Choosing different representative prototypes for the clusters</a:t>
            </a:r>
          </a:p>
          <a:p>
            <a:pPr lvl="1">
              <a:buClr>
                <a:schemeClr val="dk1"/>
              </a:buClr>
              <a:buSzPts val="2400"/>
              <a:buFont typeface="Wingdings" panose="05000000000000000000" pitchFamily="2" charset="2"/>
              <a:buChar char="q"/>
            </a:pPr>
            <a:r>
              <a:rPr lang="en-US" dirty="0"/>
              <a:t>K-Medoids, K-Medians, K-Modes</a:t>
            </a:r>
          </a:p>
          <a:p>
            <a:pPr marL="457200" lvl="1" indent="0">
              <a:buClr>
                <a:schemeClr val="dk1"/>
              </a:buClr>
              <a:buSzPts val="2400"/>
              <a:buNone/>
            </a:pPr>
            <a:endParaRPr lang="en-US" dirty="0"/>
          </a:p>
          <a:p>
            <a:pPr>
              <a:buClr>
                <a:schemeClr val="dk1"/>
              </a:buClr>
              <a:buSzPts val="2800"/>
              <a:buFont typeface="Wingdings" panose="05000000000000000000" pitchFamily="2" charset="2"/>
              <a:buChar char="q"/>
            </a:pPr>
            <a:r>
              <a:rPr lang="en-US" dirty="0"/>
              <a:t>Applying feature transformation techniques</a:t>
            </a:r>
          </a:p>
          <a:p>
            <a:pPr lvl="1">
              <a:buClr>
                <a:schemeClr val="dk1"/>
              </a:buClr>
              <a:buSzPts val="2400"/>
              <a:buFont typeface="Wingdings" panose="05000000000000000000" pitchFamily="2" charset="2"/>
              <a:buChar char="q"/>
            </a:pPr>
            <a:r>
              <a:rPr lang="en-US" dirty="0"/>
              <a:t>Weighted K-Means, Kernel K-Means</a:t>
            </a:r>
          </a:p>
        </p:txBody>
      </p:sp>
    </p:spTree>
    <p:extLst>
      <p:ext uri="{BB962C8B-B14F-4D97-AF65-F5344CB8AC3E}">
        <p14:creationId xmlns:p14="http://schemas.microsoft.com/office/powerpoint/2010/main" val="25249882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K-Means ++</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23</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3" name="Google Shape;257;p23">
            <a:extLst>
              <a:ext uri="{FF2B5EF4-FFF2-40B4-BE49-F238E27FC236}">
                <a16:creationId xmlns:a16="http://schemas.microsoft.com/office/drawing/2014/main" xmlns="" id="{62C02FE0-12DA-CBD3-394A-FCEC0F20DFE7}"/>
              </a:ext>
            </a:extLst>
          </p:cNvPr>
          <p:cNvSpPr txBox="1">
            <a:spLocks/>
          </p:cNvSpPr>
          <p:nvPr/>
        </p:nvSpPr>
        <p:spPr>
          <a:xfrm>
            <a:off x="1676400" y="960120"/>
            <a:ext cx="10515600" cy="4933379"/>
          </a:xfrm>
          <a:prstGeom prst="rect">
            <a:avLst/>
          </a:prstGeom>
          <a:noFill/>
          <a:ln>
            <a:noFill/>
          </a:ln>
        </p:spPr>
        <p:txBody>
          <a:bodyPr spcFirstLastPara="1" vert="horz" wrap="square" lIns="91425" tIns="45700" rIns="91425" bIns="45700" rtlCol="0" anchor="t"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dk1"/>
              </a:buClr>
              <a:buSzPts val="2800"/>
              <a:buFont typeface="Wingdings" panose="05000000000000000000" pitchFamily="2" charset="2"/>
              <a:buChar char="q"/>
            </a:pPr>
            <a:r>
              <a:rPr lang="en-US" b="0" i="0" dirty="0">
                <a:solidFill>
                  <a:srgbClr val="273239"/>
                </a:solidFill>
                <a:effectLst/>
                <a:latin typeface="Nunito" pitchFamily="2" charset="0"/>
              </a:rPr>
              <a:t>A poor initialization of centroids resulted in poor clustering.  </a:t>
            </a:r>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endParaRPr lang="en-US" dirty="0"/>
          </a:p>
          <a:p>
            <a:pPr>
              <a:spcBef>
                <a:spcPts val="0"/>
              </a:spcBef>
              <a:buClr>
                <a:schemeClr val="dk1"/>
              </a:buClr>
              <a:buSzPts val="2800"/>
              <a:buFont typeface="Wingdings" panose="05000000000000000000" pitchFamily="2" charset="2"/>
              <a:buChar char="q"/>
            </a:pPr>
            <a:r>
              <a:rPr lang="en-US" dirty="0"/>
              <a:t>K-means++ is an improvement over the standard K-means clustering algorithm that provides a more effective initialization method for selecting the initial centroids. </a:t>
            </a:r>
          </a:p>
        </p:txBody>
      </p:sp>
      <p:pic>
        <p:nvPicPr>
          <p:cNvPr id="5" name="Picture 4">
            <a:extLst>
              <a:ext uri="{FF2B5EF4-FFF2-40B4-BE49-F238E27FC236}">
                <a16:creationId xmlns:a16="http://schemas.microsoft.com/office/drawing/2014/main" xmlns="" id="{051EDF9B-9FCF-8B5B-06F2-F08614056C4A}"/>
              </a:ext>
            </a:extLst>
          </p:cNvPr>
          <p:cNvPicPr>
            <a:picLocks noChangeAspect="1"/>
          </p:cNvPicPr>
          <p:nvPr/>
        </p:nvPicPr>
        <p:blipFill>
          <a:blip r:embed="rId3"/>
          <a:stretch>
            <a:fillRect/>
          </a:stretch>
        </p:blipFill>
        <p:spPr>
          <a:xfrm>
            <a:off x="1676400" y="1468727"/>
            <a:ext cx="4407937" cy="3104515"/>
          </a:xfrm>
          <a:prstGeom prst="rect">
            <a:avLst/>
          </a:prstGeom>
        </p:spPr>
      </p:pic>
      <p:pic>
        <p:nvPicPr>
          <p:cNvPr id="8" name="Picture 7">
            <a:extLst>
              <a:ext uri="{FF2B5EF4-FFF2-40B4-BE49-F238E27FC236}">
                <a16:creationId xmlns:a16="http://schemas.microsoft.com/office/drawing/2014/main" xmlns="" id="{2D65EFC8-EE00-CE46-AE11-C16807FE21B4}"/>
              </a:ext>
            </a:extLst>
          </p:cNvPr>
          <p:cNvPicPr>
            <a:picLocks noChangeAspect="1"/>
          </p:cNvPicPr>
          <p:nvPr/>
        </p:nvPicPr>
        <p:blipFill>
          <a:blip r:embed="rId4"/>
          <a:stretch>
            <a:fillRect/>
          </a:stretch>
        </p:blipFill>
        <p:spPr>
          <a:xfrm>
            <a:off x="6327595" y="1468727"/>
            <a:ext cx="4491809" cy="3163585"/>
          </a:xfrm>
          <a:prstGeom prst="rect">
            <a:avLst/>
          </a:prstGeom>
        </p:spPr>
      </p:pic>
    </p:spTree>
    <p:extLst>
      <p:ext uri="{BB962C8B-B14F-4D97-AF65-F5344CB8AC3E}">
        <p14:creationId xmlns:p14="http://schemas.microsoft.com/office/powerpoint/2010/main" val="2624785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K-Means ++</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24</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7D7613A1-14D7-3E7B-B425-F915D0970DF8}"/>
              </a:ext>
            </a:extLst>
          </p:cNvPr>
          <p:cNvSpPr txBox="1"/>
          <p:nvPr/>
        </p:nvSpPr>
        <p:spPr>
          <a:xfrm>
            <a:off x="1515195" y="1117540"/>
            <a:ext cx="10100294" cy="4801314"/>
          </a:xfrm>
          <a:prstGeom prst="rect">
            <a:avLst/>
          </a:prstGeom>
          <a:noFill/>
        </p:spPr>
        <p:txBody>
          <a:bodyPr wrap="square">
            <a:spAutoFit/>
          </a:bodyPr>
          <a:lstStyle/>
          <a:p>
            <a:pPr marL="342900" indent="-342900" algn="l" fontAlgn="base">
              <a:buFont typeface="+mj-lt"/>
              <a:buAutoNum type="arabicPeriod"/>
            </a:pPr>
            <a:r>
              <a:rPr lang="en-US" b="0" dirty="0">
                <a:solidFill>
                  <a:srgbClr val="273239"/>
                </a:solidFill>
                <a:effectLst/>
                <a:latin typeface="Times New Roman" panose="02020603050405020304" pitchFamily="18" charset="0"/>
                <a:cs typeface="Times New Roman" panose="02020603050405020304" pitchFamily="18" charset="0"/>
              </a:rPr>
              <a:t>Randomly select the first centroid from the data points.</a:t>
            </a:r>
          </a:p>
          <a:p>
            <a:pPr marL="342900" indent="-342900" algn="l" fontAlgn="base">
              <a:buFont typeface="+mj-lt"/>
              <a:buAutoNum type="arabicPeriod"/>
            </a:pPr>
            <a:endParaRPr lang="en-US" b="0" dirty="0">
              <a:solidFill>
                <a:srgbClr val="273239"/>
              </a:solidFill>
              <a:effectLst/>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b="0" dirty="0">
                <a:solidFill>
                  <a:srgbClr val="273239"/>
                </a:solidFill>
                <a:effectLst/>
                <a:latin typeface="Times New Roman" panose="02020603050405020304" pitchFamily="18" charset="0"/>
                <a:cs typeface="Times New Roman" panose="02020603050405020304" pitchFamily="18" charset="0"/>
              </a:rPr>
              <a:t>For each data point compute its distance from the nearest, previously chosen centroid.</a:t>
            </a:r>
          </a:p>
          <a:p>
            <a:pPr marL="342900" indent="-342900" algn="l" fontAlgn="base">
              <a:buFont typeface="+mj-lt"/>
              <a:buAutoNum type="arabicPeriod"/>
            </a:pPr>
            <a:endParaRPr lang="en-US" b="0" dirty="0">
              <a:solidFill>
                <a:srgbClr val="273239"/>
              </a:solidFill>
              <a:effectLst/>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b="0" dirty="0">
                <a:solidFill>
                  <a:srgbClr val="273239"/>
                </a:solidFill>
                <a:effectLst/>
                <a:latin typeface="Times New Roman" panose="02020603050405020304" pitchFamily="18" charset="0"/>
                <a:cs typeface="Times New Roman" panose="02020603050405020304" pitchFamily="18" charset="0"/>
              </a:rPr>
              <a:t>Select the next centroid from the data points such that the probability of choosing a point as centroid is directly proportional to its distance from the nearest, previously chosen centroid. (i.e. the point having maximum distance from the nearest centroid is most likely to be selected next as a centroid)</a:t>
            </a:r>
          </a:p>
          <a:p>
            <a:pPr marL="342900" indent="-342900" algn="l" fontAlgn="base">
              <a:buFont typeface="+mj-lt"/>
              <a:buAutoNum type="arabicPeriod"/>
            </a:pPr>
            <a:endParaRPr lang="en-US" b="0" dirty="0">
              <a:solidFill>
                <a:srgbClr val="273239"/>
              </a:solidFill>
              <a:effectLst/>
              <a:latin typeface="Times New Roman" panose="02020603050405020304" pitchFamily="18" charset="0"/>
              <a:cs typeface="Times New Roman" panose="02020603050405020304" pitchFamily="18" charset="0"/>
            </a:endParaRPr>
          </a:p>
          <a:p>
            <a:pPr marL="342900" indent="-342900" algn="l" fontAlgn="base">
              <a:buFont typeface="+mj-lt"/>
              <a:buAutoNum type="arabicPeriod"/>
            </a:pPr>
            <a:r>
              <a:rPr lang="en-US" b="0" dirty="0">
                <a:solidFill>
                  <a:srgbClr val="273239"/>
                </a:solidFill>
                <a:effectLst/>
                <a:latin typeface="Times New Roman" panose="02020603050405020304" pitchFamily="18" charset="0"/>
                <a:cs typeface="Times New Roman" panose="02020603050405020304" pitchFamily="18" charset="0"/>
              </a:rPr>
              <a:t>Repeat steps 2 and 3 until k centroids have been sampled.</a:t>
            </a:r>
          </a:p>
          <a:p>
            <a:pPr marL="342900" indent="-342900" algn="l" fontAlgn="base">
              <a:buFont typeface="+mj-lt"/>
              <a:buAutoNum type="arabicPeriod"/>
            </a:pPr>
            <a:endParaRPr lang="en-US" dirty="0">
              <a:solidFill>
                <a:srgbClr val="273239"/>
              </a:solidFill>
              <a:latin typeface="Times New Roman" panose="02020603050405020304" pitchFamily="18" charset="0"/>
              <a:cs typeface="Times New Roman" panose="02020603050405020304" pitchFamily="18" charset="0"/>
            </a:endParaRPr>
          </a:p>
          <a:p>
            <a:pPr algn="l"/>
            <a:r>
              <a:rPr lang="en-US" b="0" dirty="0">
                <a:solidFill>
                  <a:srgbClr val="242424"/>
                </a:solidFill>
                <a:effectLst/>
                <a:latin typeface="Times New Roman" panose="02020603050405020304" pitchFamily="18" charset="0"/>
                <a:cs typeface="Times New Roman" panose="02020603050405020304" pitchFamily="18" charset="0"/>
              </a:rPr>
              <a:t>By following this initialization procedure, </a:t>
            </a:r>
            <a:r>
              <a:rPr lang="en-US" b="1" dirty="0">
                <a:solidFill>
                  <a:srgbClr val="242424"/>
                </a:solidFill>
                <a:effectLst/>
                <a:latin typeface="Times New Roman" panose="02020603050405020304" pitchFamily="18" charset="0"/>
                <a:cs typeface="Times New Roman" panose="02020603050405020304" pitchFamily="18" charset="0"/>
              </a:rPr>
              <a:t>K-means++ encourages the selection of centroids that are far apart from each other</a:t>
            </a:r>
            <a:r>
              <a:rPr lang="en-US" b="0" dirty="0">
                <a:solidFill>
                  <a:srgbClr val="242424"/>
                </a:solidFill>
                <a:effectLst/>
                <a:latin typeface="Times New Roman" panose="02020603050405020304" pitchFamily="18" charset="0"/>
                <a:cs typeface="Times New Roman" panose="02020603050405020304" pitchFamily="18" charset="0"/>
              </a:rPr>
              <a:t>, leading to a more representative initialization and better convergence of the algorithm. It helps in avoiding suboptimal solutions that can occur with random initialization, where clusters might be initialized close to each other or with insufficient representation.</a:t>
            </a:r>
          </a:p>
          <a:p>
            <a:pPr algn="l"/>
            <a:r>
              <a:rPr lang="en-US" b="1" dirty="0">
                <a:solidFill>
                  <a:srgbClr val="242424"/>
                </a:solidFill>
                <a:effectLst/>
                <a:latin typeface="Times New Roman" panose="02020603050405020304" pitchFamily="18" charset="0"/>
                <a:cs typeface="Times New Roman" panose="02020603050405020304" pitchFamily="18" charset="0"/>
              </a:rPr>
              <a:t>Once the initial centroids are determined using K-means++, the standard K-means algorithm proceeds with the assignment and update steps, iterating until convergence.</a:t>
            </a:r>
          </a:p>
          <a:p>
            <a:pPr algn="l" fontAlgn="base"/>
            <a:endParaRPr lang="en-US" b="0" i="1" dirty="0">
              <a:solidFill>
                <a:srgbClr val="273239"/>
              </a:solidFill>
              <a:effectLst/>
              <a:latin typeface="Nunito" pitchFamily="2" charset="0"/>
            </a:endParaRPr>
          </a:p>
        </p:txBody>
      </p:sp>
    </p:spTree>
    <p:extLst>
      <p:ext uri="{BB962C8B-B14F-4D97-AF65-F5344CB8AC3E}">
        <p14:creationId xmlns:p14="http://schemas.microsoft.com/office/powerpoint/2010/main" val="919406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What Is the Problem of the K-Means Method?</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25</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9" name="TextBox 8">
            <a:extLst>
              <a:ext uri="{FF2B5EF4-FFF2-40B4-BE49-F238E27FC236}">
                <a16:creationId xmlns:a16="http://schemas.microsoft.com/office/drawing/2014/main" xmlns="" id="{18CF70FE-425C-7716-BB7C-8D13477D3734}"/>
              </a:ext>
            </a:extLst>
          </p:cNvPr>
          <p:cNvSpPr txBox="1"/>
          <p:nvPr/>
        </p:nvSpPr>
        <p:spPr>
          <a:xfrm>
            <a:off x="1774442" y="1335256"/>
            <a:ext cx="8311389" cy="3323987"/>
          </a:xfrm>
          <a:prstGeom prst="rect">
            <a:avLst/>
          </a:prstGeom>
          <a:noFill/>
        </p:spPr>
        <p:txBody>
          <a:bodyPr wrap="square">
            <a:spAutoFit/>
          </a:bodyPr>
          <a:lstStyle/>
          <a:p>
            <a:pPr marL="342900" indent="-342900" eaLnBrk="1" hangingPunct="1">
              <a:lnSpc>
                <a:spcPct val="150000"/>
              </a:lnSpc>
              <a:buFont typeface="Wingdings" panose="05000000000000000000" pitchFamily="2" charset="2"/>
              <a:buChar char="q"/>
            </a:pPr>
            <a:r>
              <a:rPr lang="en-US" altLang="ko-KR" sz="2000" dirty="0">
                <a:ea typeface="Gulim" pitchFamily="34" charset="-127"/>
              </a:rPr>
              <a:t>The k-means algorithm is sensitive to outliers !</a:t>
            </a:r>
          </a:p>
          <a:p>
            <a:pPr marL="800100" lvl="1" indent="-342900" eaLnBrk="1" hangingPunct="1">
              <a:lnSpc>
                <a:spcPct val="150000"/>
              </a:lnSpc>
              <a:buFont typeface="Wingdings" panose="05000000000000000000" pitchFamily="2" charset="2"/>
              <a:buChar char="q"/>
            </a:pPr>
            <a:r>
              <a:rPr lang="en-US" altLang="ko-KR" sz="2000" dirty="0">
                <a:ea typeface="Gulim" pitchFamily="34" charset="-127"/>
              </a:rPr>
              <a:t>Since an </a:t>
            </a:r>
            <a:r>
              <a:rPr lang="en-US" altLang="ko-KR" sz="2000" dirty="0" smtClean="0">
                <a:ea typeface="Gulim" pitchFamily="34" charset="-127"/>
              </a:rPr>
              <a:t>object/data point </a:t>
            </a:r>
            <a:r>
              <a:rPr lang="en-US" altLang="ko-KR" sz="2000" dirty="0">
                <a:ea typeface="Gulim" pitchFamily="34" charset="-127"/>
              </a:rPr>
              <a:t>with an extremely large value may substantially distort the distribution of the data</a:t>
            </a:r>
          </a:p>
          <a:p>
            <a:pPr lvl="1" eaLnBrk="1" hangingPunct="1">
              <a:lnSpc>
                <a:spcPct val="150000"/>
              </a:lnSpc>
            </a:pPr>
            <a:endParaRPr lang="en-US" altLang="ko-KR" sz="2000" dirty="0">
              <a:ea typeface="Gulim" pitchFamily="34" charset="-127"/>
            </a:endParaRPr>
          </a:p>
          <a:p>
            <a:pPr eaLnBrk="1" hangingPunct="1">
              <a:lnSpc>
                <a:spcPct val="150000"/>
              </a:lnSpc>
            </a:pPr>
            <a:r>
              <a:rPr lang="en-US" altLang="ko-KR" sz="2000" b="1" dirty="0">
                <a:ea typeface="Gulim" pitchFamily="34" charset="-127"/>
              </a:rPr>
              <a:t>K-Medoids:  </a:t>
            </a:r>
            <a:r>
              <a:rPr lang="en-US" altLang="ko-KR" sz="2000" dirty="0">
                <a:ea typeface="Gulim" pitchFamily="34" charset="-127"/>
              </a:rPr>
              <a:t>Instead of taking the </a:t>
            </a:r>
            <a:r>
              <a:rPr lang="en-US" altLang="ko-KR" sz="2000" b="1" dirty="0">
                <a:ea typeface="Gulim" pitchFamily="34" charset="-127"/>
              </a:rPr>
              <a:t>mean</a:t>
            </a:r>
            <a:r>
              <a:rPr lang="en-US" altLang="ko-KR" sz="2000" dirty="0">
                <a:ea typeface="Gulim" pitchFamily="34" charset="-127"/>
              </a:rPr>
              <a:t> value of the object in a cluster as a reference point, </a:t>
            </a:r>
            <a:r>
              <a:rPr lang="en-US" altLang="ko-KR" sz="2000" b="1" dirty="0">
                <a:ea typeface="Gulim" pitchFamily="34" charset="-127"/>
              </a:rPr>
              <a:t>medoids</a:t>
            </a:r>
            <a:r>
              <a:rPr lang="en-US" altLang="ko-KR" sz="2000" dirty="0">
                <a:ea typeface="Gulim" pitchFamily="34" charset="-127"/>
              </a:rPr>
              <a:t> can be used, which is the </a:t>
            </a:r>
            <a:r>
              <a:rPr lang="en-US" altLang="ko-KR" sz="2000" b="1" dirty="0">
                <a:ea typeface="Gulim" pitchFamily="34" charset="-127"/>
              </a:rPr>
              <a:t>most centrally located</a:t>
            </a:r>
            <a:r>
              <a:rPr lang="en-US" altLang="ko-KR" sz="2000" dirty="0">
                <a:ea typeface="Gulim" pitchFamily="34" charset="-127"/>
              </a:rPr>
              <a:t> object in a cluster</a:t>
            </a:r>
          </a:p>
        </p:txBody>
      </p:sp>
    </p:spTree>
    <p:extLst>
      <p:ext uri="{BB962C8B-B14F-4D97-AF65-F5344CB8AC3E}">
        <p14:creationId xmlns:p14="http://schemas.microsoft.com/office/powerpoint/2010/main" val="27297750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K-Medoids ( Partition Around Medoid – PAM)</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26</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9" name="TextBox 8">
            <a:extLst>
              <a:ext uri="{FF2B5EF4-FFF2-40B4-BE49-F238E27FC236}">
                <a16:creationId xmlns:a16="http://schemas.microsoft.com/office/drawing/2014/main" xmlns="" id="{18CF70FE-425C-7716-BB7C-8D13477D3734}"/>
              </a:ext>
            </a:extLst>
          </p:cNvPr>
          <p:cNvSpPr txBox="1"/>
          <p:nvPr/>
        </p:nvSpPr>
        <p:spPr>
          <a:xfrm>
            <a:off x="1774442" y="1335256"/>
            <a:ext cx="8311389" cy="925125"/>
          </a:xfrm>
          <a:prstGeom prst="rect">
            <a:avLst/>
          </a:prstGeom>
          <a:noFill/>
        </p:spPr>
        <p:txBody>
          <a:bodyPr wrap="square">
            <a:spAutoFit/>
          </a:bodyPr>
          <a:lstStyle/>
          <a:p>
            <a:pPr>
              <a:lnSpc>
                <a:spcPct val="150000"/>
              </a:lnSpc>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a:p>
            <a:pPr eaLnBrk="1" hangingPunct="1">
              <a:lnSpc>
                <a:spcPct val="150000"/>
              </a:lnSpc>
            </a:pPr>
            <a:endParaRPr lang="en-US" altLang="ko-KR" sz="2000" dirty="0">
              <a:ea typeface="Gulim" pitchFamily="34" charset="-127"/>
            </a:endParaRPr>
          </a:p>
        </p:txBody>
      </p:sp>
      <p:sp>
        <p:nvSpPr>
          <p:cNvPr id="5" name="TextBox 4">
            <a:extLst>
              <a:ext uri="{FF2B5EF4-FFF2-40B4-BE49-F238E27FC236}">
                <a16:creationId xmlns:a16="http://schemas.microsoft.com/office/drawing/2014/main" xmlns="" id="{A669691D-9BDB-E422-70F3-17EE32AF5E6B}"/>
              </a:ext>
            </a:extLst>
          </p:cNvPr>
          <p:cNvSpPr txBox="1"/>
          <p:nvPr/>
        </p:nvSpPr>
        <p:spPr>
          <a:xfrm>
            <a:off x="1774443" y="983087"/>
            <a:ext cx="6094476"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Handling Outliers: From K-Means to K-Medoids</a:t>
            </a:r>
            <a:endParaRPr lang="en-US" b="0" dirty="0">
              <a:effectLst/>
            </a:endParaRPr>
          </a:p>
          <a:p>
            <a:r>
              <a:rPr lang="en-US" dirty="0"/>
              <a:t/>
            </a:r>
            <a:br>
              <a:rPr lang="en-US" dirty="0"/>
            </a:br>
            <a:endParaRPr lang="en-US"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12" name="Google Shape;291;p26">
            <a:extLst>
              <a:ext uri="{FF2B5EF4-FFF2-40B4-BE49-F238E27FC236}">
                <a16:creationId xmlns:a16="http://schemas.microsoft.com/office/drawing/2014/main" xmlns="" id="{A4851263-DDA9-6518-A5CD-49C856A67017}"/>
              </a:ext>
            </a:extLst>
          </p:cNvPr>
          <p:cNvSpPr txBox="1">
            <a:spLocks/>
          </p:cNvSpPr>
          <p:nvPr/>
        </p:nvSpPr>
        <p:spPr>
          <a:xfrm>
            <a:off x="1588347" y="1437997"/>
            <a:ext cx="9973056" cy="4351338"/>
          </a:xfrm>
          <a:prstGeom prst="rect">
            <a:avLst/>
          </a:prstGeom>
          <a:blipFill rotWithShape="1">
            <a:blip r:embed="rId4">
              <a:alphaModFix/>
            </a:blip>
            <a:stretch>
              <a:fillRect l="-964" t="-3486" b="-289"/>
            </a:stretch>
          </a:blip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SzPts val="2800"/>
            </a:pPr>
            <a:r>
              <a:rPr lang="en-US"/>
              <a:t> </a:t>
            </a:r>
            <a:endParaRPr lang="en-US" dirty="0"/>
          </a:p>
        </p:txBody>
      </p:sp>
      <p:sp>
        <p:nvSpPr>
          <p:cNvPr id="14" name="TextBox 13">
            <a:extLst>
              <a:ext uri="{FF2B5EF4-FFF2-40B4-BE49-F238E27FC236}">
                <a16:creationId xmlns:a16="http://schemas.microsoft.com/office/drawing/2014/main" xmlns="" id="{1AC7563F-74D3-E857-68EE-F97A98AADB8E}"/>
              </a:ext>
            </a:extLst>
          </p:cNvPr>
          <p:cNvSpPr txBox="1"/>
          <p:nvPr/>
        </p:nvSpPr>
        <p:spPr>
          <a:xfrm>
            <a:off x="2242566" y="5820608"/>
            <a:ext cx="8849106" cy="646331"/>
          </a:xfrm>
          <a:prstGeom prst="rect">
            <a:avLst/>
          </a:prstGeom>
          <a:noFill/>
        </p:spPr>
        <p:txBody>
          <a:bodyPr wrap="square">
            <a:spAutoFit/>
          </a:bodyPr>
          <a:lstStyle/>
          <a:p>
            <a:r>
              <a:rPr lang="en-US" dirty="0">
                <a:hlinkClick r:id="rId5"/>
              </a:rPr>
              <a:t>https://www.geeksforgeeks.org/ml-k-medoids-clustering-with-example/</a:t>
            </a:r>
            <a:endParaRPr lang="en-US" dirty="0"/>
          </a:p>
          <a:p>
            <a:endParaRPr lang="en-US" dirty="0"/>
          </a:p>
        </p:txBody>
      </p:sp>
    </p:spTree>
    <p:extLst>
      <p:ext uri="{BB962C8B-B14F-4D97-AF65-F5344CB8AC3E}">
        <p14:creationId xmlns:p14="http://schemas.microsoft.com/office/powerpoint/2010/main" val="28781771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K-Medoids ( Partition Around Medoid – PAM)</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27</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9" name="TextBox 8">
            <a:extLst>
              <a:ext uri="{FF2B5EF4-FFF2-40B4-BE49-F238E27FC236}">
                <a16:creationId xmlns:a16="http://schemas.microsoft.com/office/drawing/2014/main" xmlns="" id="{18CF70FE-425C-7716-BB7C-8D13477D3734}"/>
              </a:ext>
            </a:extLst>
          </p:cNvPr>
          <p:cNvSpPr txBox="1"/>
          <p:nvPr/>
        </p:nvSpPr>
        <p:spPr>
          <a:xfrm>
            <a:off x="1774442" y="1335256"/>
            <a:ext cx="8311389" cy="925125"/>
          </a:xfrm>
          <a:prstGeom prst="rect">
            <a:avLst/>
          </a:prstGeom>
          <a:noFill/>
        </p:spPr>
        <p:txBody>
          <a:bodyPr wrap="square">
            <a:spAutoFit/>
          </a:bodyPr>
          <a:lstStyle/>
          <a:p>
            <a:pPr>
              <a:lnSpc>
                <a:spcPct val="150000"/>
              </a:lnSpc>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a:p>
            <a:pPr eaLnBrk="1" hangingPunct="1">
              <a:lnSpc>
                <a:spcPct val="150000"/>
              </a:lnSpc>
            </a:pPr>
            <a:endParaRPr lang="en-US" altLang="ko-KR" sz="2000" dirty="0">
              <a:ea typeface="Gulim" pitchFamily="34" charset="-127"/>
            </a:endParaRPr>
          </a:p>
        </p:txBody>
      </p:sp>
      <p:sp>
        <p:nvSpPr>
          <p:cNvPr id="5" name="TextBox 4">
            <a:extLst>
              <a:ext uri="{FF2B5EF4-FFF2-40B4-BE49-F238E27FC236}">
                <a16:creationId xmlns:a16="http://schemas.microsoft.com/office/drawing/2014/main" xmlns="" id="{A669691D-9BDB-E422-70F3-17EE32AF5E6B}"/>
              </a:ext>
            </a:extLst>
          </p:cNvPr>
          <p:cNvSpPr txBox="1"/>
          <p:nvPr/>
        </p:nvSpPr>
        <p:spPr>
          <a:xfrm>
            <a:off x="1774443" y="983087"/>
            <a:ext cx="6094476" cy="923330"/>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Calibri" panose="020F0502020204030204" pitchFamily="34" charset="0"/>
              </a:rPr>
              <a:t>Handling Outliers: From K-Means to K-Medoids</a:t>
            </a:r>
            <a:endParaRPr lang="en-US" b="0" dirty="0">
              <a:effectLst/>
            </a:endParaRPr>
          </a:p>
          <a:p>
            <a:r>
              <a:rPr lang="en-US" dirty="0"/>
              <a:t/>
            </a:r>
            <a:br>
              <a:rPr lang="en-US" dirty="0"/>
            </a:br>
            <a:endParaRPr lang="en-US"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14" name="TextBox 13">
            <a:extLst>
              <a:ext uri="{FF2B5EF4-FFF2-40B4-BE49-F238E27FC236}">
                <a16:creationId xmlns:a16="http://schemas.microsoft.com/office/drawing/2014/main" xmlns="" id="{1AC7563F-74D3-E857-68EE-F97A98AADB8E}"/>
              </a:ext>
            </a:extLst>
          </p:cNvPr>
          <p:cNvSpPr txBox="1"/>
          <p:nvPr/>
        </p:nvSpPr>
        <p:spPr>
          <a:xfrm>
            <a:off x="2050542" y="4304745"/>
            <a:ext cx="8849106" cy="646331"/>
          </a:xfrm>
          <a:prstGeom prst="rect">
            <a:avLst/>
          </a:prstGeom>
          <a:noFill/>
        </p:spPr>
        <p:txBody>
          <a:bodyPr wrap="square">
            <a:spAutoFit/>
          </a:bodyPr>
          <a:lstStyle/>
          <a:p>
            <a:r>
              <a:rPr lang="en-US" dirty="0">
                <a:hlinkClick r:id="rId3"/>
              </a:rPr>
              <a:t>https://www.geeksforgeeks.org/ml-k-medoids-clustering-with-example/</a:t>
            </a:r>
            <a:endParaRPr lang="en-US" dirty="0"/>
          </a:p>
          <a:p>
            <a:endParaRPr lang="en-US" dirty="0"/>
          </a:p>
        </p:txBody>
      </p:sp>
      <p:sp>
        <p:nvSpPr>
          <p:cNvPr id="8" name="TextBox 7">
            <a:extLst>
              <a:ext uri="{FF2B5EF4-FFF2-40B4-BE49-F238E27FC236}">
                <a16:creationId xmlns:a16="http://schemas.microsoft.com/office/drawing/2014/main" xmlns="" id="{082BD62E-2282-1DE2-DA1E-95F7E1161E1E}"/>
              </a:ext>
            </a:extLst>
          </p:cNvPr>
          <p:cNvSpPr txBox="1"/>
          <p:nvPr/>
        </p:nvSpPr>
        <p:spPr>
          <a:xfrm>
            <a:off x="1774441" y="1609526"/>
            <a:ext cx="8311389" cy="2862322"/>
          </a:xfrm>
          <a:prstGeom prst="rect">
            <a:avLst/>
          </a:prstGeom>
          <a:noFill/>
        </p:spPr>
        <p:txBody>
          <a:bodyPr wrap="square">
            <a:spAutoFit/>
          </a:bodyPr>
          <a:lstStyle/>
          <a:p>
            <a:r>
              <a:rPr lang="en-US" dirty="0"/>
              <a:t>Partitioning Around Medoids (PAM</a:t>
            </a:r>
            <a:r>
              <a:rPr lang="en-US" dirty="0" smtClean="0"/>
              <a:t>) or </a:t>
            </a:r>
            <a:r>
              <a:rPr lang="en-US" b="1" dirty="0"/>
              <a:t>K-</a:t>
            </a:r>
            <a:r>
              <a:rPr lang="en-US" b="1" dirty="0" err="1"/>
              <a:t>Medoids</a:t>
            </a:r>
            <a:r>
              <a:rPr lang="en-US" dirty="0" smtClean="0"/>
              <a:t> </a:t>
            </a:r>
            <a:r>
              <a:rPr lang="en-US" dirty="0"/>
              <a:t>handles outliers better than other clustering methods like k-means because it is less sensitive to extreme values. </a:t>
            </a:r>
          </a:p>
          <a:p>
            <a:endParaRPr lang="en-US" b="1" dirty="0"/>
          </a:p>
          <a:p>
            <a:r>
              <a:rPr lang="en-US" b="1" dirty="0"/>
              <a:t>Medoids vs. Centroids</a:t>
            </a:r>
            <a:r>
              <a:rPr lang="en-US" dirty="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 PAM uses actual data points (medoids) as cluster centers, whereas methods like k-means use centroids (mean of all points in the cluster). Medoids are less affected by outliers since they represent typical points in the dataset, rather than being skewed by extreme values.</a:t>
            </a:r>
          </a:p>
        </p:txBody>
      </p:sp>
    </p:spTree>
    <p:extLst>
      <p:ext uri="{BB962C8B-B14F-4D97-AF65-F5344CB8AC3E}">
        <p14:creationId xmlns:p14="http://schemas.microsoft.com/office/powerpoint/2010/main" val="22970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K-Medians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28</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9" name="TextBox 8">
            <a:extLst>
              <a:ext uri="{FF2B5EF4-FFF2-40B4-BE49-F238E27FC236}">
                <a16:creationId xmlns:a16="http://schemas.microsoft.com/office/drawing/2014/main" xmlns="" id="{18CF70FE-425C-7716-BB7C-8D13477D3734}"/>
              </a:ext>
            </a:extLst>
          </p:cNvPr>
          <p:cNvSpPr txBox="1"/>
          <p:nvPr/>
        </p:nvSpPr>
        <p:spPr>
          <a:xfrm>
            <a:off x="1774442" y="1335256"/>
            <a:ext cx="8311389" cy="925125"/>
          </a:xfrm>
          <a:prstGeom prst="rect">
            <a:avLst/>
          </a:prstGeom>
          <a:noFill/>
        </p:spPr>
        <p:txBody>
          <a:bodyPr wrap="square">
            <a:spAutoFit/>
          </a:bodyPr>
          <a:lstStyle/>
          <a:p>
            <a:pPr>
              <a:lnSpc>
                <a:spcPct val="150000"/>
              </a:lnSpc>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a:p>
            <a:pPr eaLnBrk="1" hangingPunct="1">
              <a:lnSpc>
                <a:spcPct val="150000"/>
              </a:lnSpc>
            </a:pPr>
            <a:endParaRPr lang="en-US" altLang="ko-KR" sz="2000" dirty="0">
              <a:ea typeface="Gulim" pitchFamily="34" charset="-127"/>
            </a:endParaRPr>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63AB2298-D243-0F0D-6683-601B97927A35}"/>
              </a:ext>
            </a:extLst>
          </p:cNvPr>
          <p:cNvSpPr txBox="1"/>
          <p:nvPr/>
        </p:nvSpPr>
        <p:spPr>
          <a:xfrm>
            <a:off x="1588346" y="892484"/>
            <a:ext cx="8991599" cy="646331"/>
          </a:xfrm>
          <a:prstGeom prst="rect">
            <a:avLst/>
          </a:prstGeom>
          <a:noFill/>
        </p:spPr>
        <p:txBody>
          <a:bodyPr wrap="square">
            <a:spAutoFit/>
          </a:bodyPr>
          <a:lstStyle/>
          <a:p>
            <a:r>
              <a:rPr lang="en-US" b="1" dirty="0"/>
              <a:t>K-median clustering</a:t>
            </a:r>
            <a:r>
              <a:rPr lang="en-US" dirty="0"/>
              <a:t> is a variant of k-means that addresses some of its weaknesses, especially sensitivity to outliers.</a:t>
            </a:r>
          </a:p>
        </p:txBody>
      </p:sp>
      <p:sp>
        <p:nvSpPr>
          <p:cNvPr id="16" name="TextBox 15">
            <a:extLst>
              <a:ext uri="{FF2B5EF4-FFF2-40B4-BE49-F238E27FC236}">
                <a16:creationId xmlns:a16="http://schemas.microsoft.com/office/drawing/2014/main" xmlns="" id="{4939C7D6-468B-064B-EEF1-A36825235B5B}"/>
              </a:ext>
            </a:extLst>
          </p:cNvPr>
          <p:cNvSpPr txBox="1"/>
          <p:nvPr/>
        </p:nvSpPr>
        <p:spPr>
          <a:xfrm>
            <a:off x="1588346" y="1707626"/>
            <a:ext cx="9416034" cy="4801314"/>
          </a:xfrm>
          <a:prstGeom prst="rect">
            <a:avLst/>
          </a:prstGeom>
          <a:noFill/>
        </p:spPr>
        <p:txBody>
          <a:bodyPr wrap="square">
            <a:spAutoFit/>
          </a:bodyPr>
          <a:lstStyle/>
          <a:p>
            <a:r>
              <a:rPr lang="en-US" b="1" dirty="0"/>
              <a:t>How K-Median Clustering Works:</a:t>
            </a:r>
          </a:p>
          <a:p>
            <a:endParaRPr lang="en-US" b="1" dirty="0"/>
          </a:p>
          <a:p>
            <a:pPr>
              <a:buFont typeface="+mj-lt"/>
              <a:buAutoNum type="arabicPeriod"/>
            </a:pPr>
            <a:r>
              <a:rPr lang="en-US" b="1" dirty="0"/>
              <a:t>Initialization</a:t>
            </a:r>
            <a:r>
              <a:rPr lang="en-US" dirty="0"/>
              <a:t>: Select k initial medians (central points in clusters), often chosen randomly from the data points.</a:t>
            </a:r>
          </a:p>
          <a:p>
            <a:pPr>
              <a:buFont typeface="+mj-lt"/>
              <a:buAutoNum type="arabicPeriod"/>
            </a:pPr>
            <a:endParaRPr lang="en-US" dirty="0"/>
          </a:p>
          <a:p>
            <a:pPr>
              <a:buFont typeface="+mj-lt"/>
              <a:buAutoNum type="arabicPeriod"/>
            </a:pPr>
            <a:r>
              <a:rPr lang="en-US" b="1" dirty="0"/>
              <a:t>Assignment Step</a:t>
            </a:r>
            <a:r>
              <a:rPr lang="en-US" dirty="0"/>
              <a:t>: For each data point, assign it to the nearest median based on a </a:t>
            </a:r>
            <a:r>
              <a:rPr lang="en-US" b="1" dirty="0"/>
              <a:t>distance metric</a:t>
            </a:r>
            <a:r>
              <a:rPr lang="en-US" dirty="0"/>
              <a:t>, often the Manhattan distance (L1 norm) instead of Euclidean distance (L2 norm) used in k-means. The choice of the Manhattan distance plays a key role in improving the handling of outliers.</a:t>
            </a:r>
          </a:p>
          <a:p>
            <a:pPr>
              <a:buFont typeface="+mj-lt"/>
              <a:buAutoNum type="arabicPeriod"/>
            </a:pPr>
            <a:endParaRPr lang="en-US" dirty="0"/>
          </a:p>
          <a:p>
            <a:pPr>
              <a:buFont typeface="+mj-lt"/>
              <a:buAutoNum type="arabicPeriod"/>
            </a:pPr>
            <a:r>
              <a:rPr lang="en-US" b="1" dirty="0"/>
              <a:t>Update Step</a:t>
            </a:r>
            <a:r>
              <a:rPr lang="en-US" dirty="0"/>
              <a:t>: After assigning all points to clusters, update the median of each cluster. The median is the point within a cluster that minimizes the sum of distances to all other points in the cluster. This contrasts with k-means, which updates using the mean, which can be heavily influenced by outliers.</a:t>
            </a:r>
          </a:p>
          <a:p>
            <a:pPr>
              <a:buFont typeface="+mj-lt"/>
              <a:buAutoNum type="arabicPeriod"/>
            </a:pPr>
            <a:endParaRPr lang="en-US" b="1" dirty="0"/>
          </a:p>
          <a:p>
            <a:pPr>
              <a:buFont typeface="+mj-lt"/>
              <a:buAutoNum type="arabicPeriod"/>
            </a:pPr>
            <a:r>
              <a:rPr lang="en-US" b="1" dirty="0"/>
              <a:t>Repeat</a:t>
            </a:r>
            <a:r>
              <a:rPr lang="en-US" dirty="0"/>
              <a:t>: Repeat the assignment and update steps until convergence (when cluster assignments no longer change significantly or the medians stabilize).</a:t>
            </a:r>
          </a:p>
        </p:txBody>
      </p:sp>
    </p:spTree>
    <p:extLst>
      <p:ext uri="{BB962C8B-B14F-4D97-AF65-F5344CB8AC3E}">
        <p14:creationId xmlns:p14="http://schemas.microsoft.com/office/powerpoint/2010/main" val="3001256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How K-Median Handles Outliers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29</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8" name="Rectangle 3">
            <a:extLst>
              <a:ext uri="{FF2B5EF4-FFF2-40B4-BE49-F238E27FC236}">
                <a16:creationId xmlns:a16="http://schemas.microsoft.com/office/drawing/2014/main" xmlns="" id="{B9ED10B9-2FEF-182B-1706-0DE2DE62088C}"/>
              </a:ext>
            </a:extLst>
          </p:cNvPr>
          <p:cNvSpPr>
            <a:spLocks noChangeArrowheads="1"/>
          </p:cNvSpPr>
          <p:nvPr/>
        </p:nvSpPr>
        <p:spPr bwMode="auto">
          <a:xfrm>
            <a:off x="1453896" y="915491"/>
            <a:ext cx="9940690" cy="5027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Median Calculation</a:t>
            </a:r>
            <a:r>
              <a:rPr kumimoji="0" lang="en-US" altLang="en-US" sz="1800" b="0" i="0" u="none" strike="noStrike" cap="none" normalizeH="0" baseline="0" dirty="0">
                <a:ln>
                  <a:noFill/>
                </a:ln>
                <a:solidFill>
                  <a:schemeClr val="tx1"/>
                </a:solidFill>
                <a:effectLst/>
                <a:latin typeface="Arial" panose="020B0604020202020204" pitchFamily="34" charset="0"/>
              </a:rPr>
              <a:t>: The key reason k-median is robust to outliers is the use of the </a:t>
            </a:r>
            <a:r>
              <a:rPr kumimoji="0" lang="en-US" altLang="en-US" sz="1800" b="1" i="0" u="none" strike="noStrike" cap="none" normalizeH="0" baseline="0" dirty="0">
                <a:ln>
                  <a:noFill/>
                </a:ln>
                <a:solidFill>
                  <a:schemeClr val="tx1"/>
                </a:solidFill>
                <a:effectLst/>
                <a:latin typeface="Arial" panose="020B0604020202020204" pitchFamily="34" charset="0"/>
              </a:rPr>
              <a:t>median</a:t>
            </a:r>
            <a:r>
              <a:rPr kumimoji="0" lang="en-US" altLang="en-US" sz="1800" b="0" i="0" u="none" strike="noStrike" cap="none" normalizeH="0" baseline="0" dirty="0">
                <a:ln>
                  <a:noFill/>
                </a:ln>
                <a:solidFill>
                  <a:schemeClr val="tx1"/>
                </a:solidFill>
                <a:effectLst/>
                <a:latin typeface="Arial" panose="020B0604020202020204" pitchFamily="34" charset="0"/>
              </a:rPr>
              <a:t> instead of the mean for updating the cluster center. The median is the middle value of the data and is not as influenced by extreme values. Outliers do not distort the cluster center as much because they do not affect the median the way they affect the mean.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Distance Metric</a:t>
            </a:r>
            <a:r>
              <a:rPr kumimoji="0" lang="en-US" altLang="en-US" sz="1800" b="0" i="0" u="none" strike="noStrike" cap="none" normalizeH="0" baseline="0" dirty="0">
                <a:ln>
                  <a:noFill/>
                </a:ln>
                <a:solidFill>
                  <a:schemeClr val="tx1"/>
                </a:solidFill>
                <a:effectLst/>
                <a:latin typeface="Arial" panose="020B0604020202020204" pitchFamily="34" charset="0"/>
              </a:rPr>
              <a:t>: The use of Manhattan distance (L1 norm) is also more robust to outliers compared to Euclidean distance (L2 norm). Manhattan distance measures straight-line distance (absolute differences), reducing the impact of large deviations caused by outliers.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Isolated Outliers</a:t>
            </a:r>
            <a:r>
              <a:rPr kumimoji="0" lang="en-US" altLang="en-US" sz="1800" b="0" i="0" u="none" strike="noStrike" cap="none" normalizeH="0" baseline="0" dirty="0">
                <a:ln>
                  <a:noFill/>
                </a:ln>
                <a:solidFill>
                  <a:schemeClr val="tx1"/>
                </a:solidFill>
                <a:effectLst/>
                <a:latin typeface="Arial" panose="020B0604020202020204" pitchFamily="34" charset="0"/>
              </a:rPr>
              <a:t>: Outliers typically have larger distances to other points and are less likely to shift the median significantly. They might either form their own small clusters or remain on the fringes of existing clusters without changing the structure.</a:t>
            </a:r>
          </a:p>
        </p:txBody>
      </p:sp>
    </p:spTree>
    <p:extLst>
      <p:ext uri="{BB962C8B-B14F-4D97-AF65-F5344CB8AC3E}">
        <p14:creationId xmlns:p14="http://schemas.microsoft.com/office/powerpoint/2010/main" val="454603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a:solidFill>
                  <a:schemeClr val="bg1"/>
                </a:solidFill>
              </a:rPr>
              <a:t>What is Clustering?</a:t>
            </a:r>
            <a:endParaRPr lang="en-US" sz="4000" b="1" spc="-13" dirty="0">
              <a:solidFill>
                <a:schemeClr val="bg1"/>
              </a:solidFill>
            </a:endParaRP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pic>
        <p:nvPicPr>
          <p:cNvPr id="3" name="Picture 2">
            <a:extLst>
              <a:ext uri="{FF2B5EF4-FFF2-40B4-BE49-F238E27FC236}">
                <a16:creationId xmlns:a16="http://schemas.microsoft.com/office/drawing/2014/main" xmlns="" id="{944D915A-3D42-C702-A31A-7C917E03EF42}"/>
              </a:ext>
            </a:extLst>
          </p:cNvPr>
          <p:cNvPicPr>
            <a:picLocks noChangeAspect="1"/>
          </p:cNvPicPr>
          <p:nvPr/>
        </p:nvPicPr>
        <p:blipFill>
          <a:blip r:embed="rId4"/>
          <a:stretch>
            <a:fillRect/>
          </a:stretch>
        </p:blipFill>
        <p:spPr>
          <a:xfrm>
            <a:off x="663785" y="2154819"/>
            <a:ext cx="10987630" cy="3326716"/>
          </a:xfrm>
          <a:prstGeom prst="rect">
            <a:avLst/>
          </a:prstGeom>
        </p:spPr>
      </p:pic>
    </p:spTree>
    <p:extLst>
      <p:ext uri="{BB962C8B-B14F-4D97-AF65-F5344CB8AC3E}">
        <p14:creationId xmlns:p14="http://schemas.microsoft.com/office/powerpoint/2010/main" val="9642770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K-Modes: Clustering Categorical Data</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30</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3" name="Google Shape;589;p30">
            <a:extLst>
              <a:ext uri="{FF2B5EF4-FFF2-40B4-BE49-F238E27FC236}">
                <a16:creationId xmlns:a16="http://schemas.microsoft.com/office/drawing/2014/main" xmlns="" id="{10848301-0204-91DC-3BCE-4B196F89C449}"/>
              </a:ext>
            </a:extLst>
          </p:cNvPr>
          <p:cNvSpPr txBox="1">
            <a:spLocks/>
          </p:cNvSpPr>
          <p:nvPr/>
        </p:nvSpPr>
        <p:spPr>
          <a:xfrm>
            <a:off x="1469136" y="1253331"/>
            <a:ext cx="9823704" cy="4351338"/>
          </a:xfrm>
          <a:prstGeom prst="rect">
            <a:avLst/>
          </a:prstGeom>
          <a:blipFill rotWithShape="1">
            <a:blip r:embed="rId4">
              <a:alphaModFix/>
            </a:blip>
            <a:stretch>
              <a:fillRect l="-843" t="-2615" r="-1205"/>
            </a:stretch>
          </a:blip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SzPts val="2800"/>
            </a:pPr>
            <a:r>
              <a:rPr lang="en-US" dirty="0"/>
              <a:t> </a:t>
            </a:r>
          </a:p>
        </p:txBody>
      </p:sp>
    </p:spTree>
    <p:extLst>
      <p:ext uri="{BB962C8B-B14F-4D97-AF65-F5344CB8AC3E}">
        <p14:creationId xmlns:p14="http://schemas.microsoft.com/office/powerpoint/2010/main" val="22134524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Kernel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31</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9E9F8889-6EA8-CE46-B0B3-1A6338BC4812}"/>
              </a:ext>
            </a:extLst>
          </p:cNvPr>
          <p:cNvSpPr txBox="1"/>
          <p:nvPr/>
        </p:nvSpPr>
        <p:spPr>
          <a:xfrm>
            <a:off x="1588347" y="871817"/>
            <a:ext cx="8263890" cy="5679568"/>
          </a:xfrm>
          <a:prstGeom prst="rect">
            <a:avLst/>
          </a:prstGeom>
          <a:noFill/>
        </p:spPr>
        <p:txBody>
          <a:bodyPr wrap="square">
            <a:spAutoFit/>
          </a:bodyPr>
          <a:lstStyle/>
          <a:p>
            <a:pPr marL="285750" lvl="0" indent="-285750" algn="l" rtl="0">
              <a:lnSpc>
                <a:spcPct val="150000"/>
              </a:lnSpc>
              <a:spcBef>
                <a:spcPts val="0"/>
              </a:spcBef>
              <a:spcAft>
                <a:spcPts val="0"/>
              </a:spcAft>
              <a:buClr>
                <a:schemeClr val="dk1"/>
              </a:buClr>
              <a:buSzPct val="100000"/>
              <a:buFont typeface="Wingdings" panose="05000000000000000000" pitchFamily="2" charset="2"/>
              <a:buChar char="q"/>
            </a:pPr>
            <a:r>
              <a:rPr lang="en-US" dirty="0"/>
              <a:t>Kernel K-Means can be used to detect non-convex clusters</a:t>
            </a:r>
          </a:p>
          <a:p>
            <a:pPr marL="742950" lvl="1" indent="-285750" algn="l" rtl="0">
              <a:lnSpc>
                <a:spcPct val="150000"/>
              </a:lnSpc>
              <a:spcBef>
                <a:spcPts val="500"/>
              </a:spcBef>
              <a:spcAft>
                <a:spcPts val="0"/>
              </a:spcAft>
              <a:buClr>
                <a:schemeClr val="dk1"/>
              </a:buClr>
              <a:buSzPct val="100000"/>
              <a:buFont typeface="Wingdings" panose="05000000000000000000" pitchFamily="2" charset="2"/>
              <a:buChar char="q"/>
            </a:pPr>
            <a:r>
              <a:rPr lang="en-US" dirty="0"/>
              <a:t>K-Means can only detect clusters that are linearly separable</a:t>
            </a:r>
          </a:p>
          <a:p>
            <a:pPr marL="285750" lvl="0" indent="-285750" algn="l" rtl="0">
              <a:lnSpc>
                <a:spcPct val="150000"/>
              </a:lnSpc>
              <a:spcBef>
                <a:spcPts val="1000"/>
              </a:spcBef>
              <a:spcAft>
                <a:spcPts val="0"/>
              </a:spcAft>
              <a:buClr>
                <a:schemeClr val="dk1"/>
              </a:buClr>
              <a:buSzPct val="100000"/>
              <a:buFont typeface="Wingdings" panose="05000000000000000000" pitchFamily="2" charset="2"/>
              <a:buChar char="q"/>
            </a:pPr>
            <a:r>
              <a:rPr lang="en-US" b="1" dirty="0"/>
              <a:t>Idea</a:t>
            </a:r>
            <a:r>
              <a:rPr lang="en-US" dirty="0"/>
              <a:t>: </a:t>
            </a:r>
            <a:r>
              <a:rPr lang="en-US" b="1" dirty="0"/>
              <a:t>Project data onto the high-dimensional kernel space, and                 then perform K-Means clustering</a:t>
            </a:r>
          </a:p>
          <a:p>
            <a:pPr marL="742950" lvl="1" indent="-285750" algn="l" rtl="0">
              <a:lnSpc>
                <a:spcPct val="150000"/>
              </a:lnSpc>
              <a:spcBef>
                <a:spcPts val="500"/>
              </a:spcBef>
              <a:spcAft>
                <a:spcPts val="0"/>
              </a:spcAft>
              <a:buClr>
                <a:schemeClr val="dk1"/>
              </a:buClr>
              <a:buSzPct val="100000"/>
              <a:buFont typeface="Wingdings" panose="05000000000000000000" pitchFamily="2" charset="2"/>
              <a:buChar char="q"/>
            </a:pPr>
            <a:r>
              <a:rPr lang="en-US" dirty="0"/>
              <a:t>Map data points in the input space onto a high-dimensional feature space using the kernel function</a:t>
            </a:r>
          </a:p>
          <a:p>
            <a:pPr marL="742950" lvl="1" indent="-285750" algn="l" rtl="0">
              <a:lnSpc>
                <a:spcPct val="150000"/>
              </a:lnSpc>
              <a:spcBef>
                <a:spcPts val="500"/>
              </a:spcBef>
              <a:spcAft>
                <a:spcPts val="0"/>
              </a:spcAft>
              <a:buClr>
                <a:schemeClr val="dk1"/>
              </a:buClr>
              <a:buSzPct val="100000"/>
              <a:buFont typeface="Wingdings" panose="05000000000000000000" pitchFamily="2" charset="2"/>
              <a:buChar char="q"/>
            </a:pPr>
            <a:r>
              <a:rPr lang="en-US" dirty="0"/>
              <a:t>Perform K-Means on the mapped feature space</a:t>
            </a:r>
          </a:p>
          <a:p>
            <a:pPr marL="285750" lvl="0" indent="-285750" algn="l" rtl="0">
              <a:lnSpc>
                <a:spcPct val="150000"/>
              </a:lnSpc>
              <a:spcBef>
                <a:spcPts val="1000"/>
              </a:spcBef>
              <a:spcAft>
                <a:spcPts val="0"/>
              </a:spcAft>
              <a:buClr>
                <a:schemeClr val="dk1"/>
              </a:buClr>
              <a:buSzPct val="100000"/>
              <a:buFont typeface="Wingdings" panose="05000000000000000000" pitchFamily="2" charset="2"/>
              <a:buChar char="q"/>
            </a:pPr>
            <a:r>
              <a:rPr lang="en-US" dirty="0"/>
              <a:t>Computational complexity is higher than K-Means </a:t>
            </a:r>
          </a:p>
          <a:p>
            <a:pPr marL="742950" lvl="1" indent="-285750" algn="l" rtl="0">
              <a:lnSpc>
                <a:spcPct val="150000"/>
              </a:lnSpc>
              <a:spcBef>
                <a:spcPts val="500"/>
              </a:spcBef>
              <a:spcAft>
                <a:spcPts val="0"/>
              </a:spcAft>
              <a:buClr>
                <a:schemeClr val="dk1"/>
              </a:buClr>
              <a:buSzPct val="100000"/>
              <a:buFont typeface="Wingdings" panose="05000000000000000000" pitchFamily="2" charset="2"/>
              <a:buChar char="q"/>
            </a:pPr>
            <a:r>
              <a:rPr lang="en-US" dirty="0"/>
              <a:t>Need to compute and store n x n kernel matrix generated from the kernel function on the original data</a:t>
            </a:r>
          </a:p>
          <a:p>
            <a:pPr marL="285750" lvl="0" indent="-285750" algn="l" rtl="0">
              <a:lnSpc>
                <a:spcPct val="150000"/>
              </a:lnSpc>
              <a:spcBef>
                <a:spcPts val="1000"/>
              </a:spcBef>
              <a:spcAft>
                <a:spcPts val="0"/>
              </a:spcAft>
              <a:buClr>
                <a:schemeClr val="dk1"/>
              </a:buClr>
              <a:buSzPct val="100000"/>
              <a:buFont typeface="Wingdings" panose="05000000000000000000" pitchFamily="2" charset="2"/>
              <a:buChar char="q"/>
            </a:pPr>
            <a:r>
              <a:rPr lang="en-US" dirty="0"/>
              <a:t>The widely studied spectral clustering can be considered as a variant of Kernel K-Means clustering</a:t>
            </a:r>
          </a:p>
        </p:txBody>
      </p:sp>
    </p:spTree>
    <p:extLst>
      <p:ext uri="{BB962C8B-B14F-4D97-AF65-F5344CB8AC3E}">
        <p14:creationId xmlns:p14="http://schemas.microsoft.com/office/powerpoint/2010/main" val="34585163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Kernel Functions and Kernel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32</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3" name="Google Shape;604;p32">
            <a:extLst>
              <a:ext uri="{FF2B5EF4-FFF2-40B4-BE49-F238E27FC236}">
                <a16:creationId xmlns:a16="http://schemas.microsoft.com/office/drawing/2014/main" xmlns="" id="{3E0828C0-FC1D-974A-D2D3-FB04A3B37446}"/>
              </a:ext>
            </a:extLst>
          </p:cNvPr>
          <p:cNvSpPr txBox="1">
            <a:spLocks/>
          </p:cNvSpPr>
          <p:nvPr/>
        </p:nvSpPr>
        <p:spPr>
          <a:xfrm>
            <a:off x="1524000" y="1437997"/>
            <a:ext cx="10125456" cy="4351338"/>
          </a:xfrm>
          <a:prstGeom prst="rect">
            <a:avLst/>
          </a:prstGeom>
          <a:blipFill rotWithShape="1">
            <a:blip r:embed="rId4">
              <a:alphaModFix/>
            </a:blip>
            <a:stretch>
              <a:fillRect l="-964" t="-3487"/>
            </a:stretch>
          </a:blip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SzPts val="2800"/>
            </a:pPr>
            <a:r>
              <a:rPr lang="en-US" dirty="0"/>
              <a:t> </a:t>
            </a:r>
          </a:p>
        </p:txBody>
      </p:sp>
    </p:spTree>
    <p:extLst>
      <p:ext uri="{BB962C8B-B14F-4D97-AF65-F5344CB8AC3E}">
        <p14:creationId xmlns:p14="http://schemas.microsoft.com/office/powerpoint/2010/main" val="14408495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Kernel Functions and Kernel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33</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A580D0A9-73D4-3A7E-196D-E7FC5896CA28}"/>
              </a:ext>
            </a:extLst>
          </p:cNvPr>
          <p:cNvSpPr txBox="1"/>
          <p:nvPr/>
        </p:nvSpPr>
        <p:spPr>
          <a:xfrm>
            <a:off x="1588347" y="1216611"/>
            <a:ext cx="6094476" cy="369332"/>
          </a:xfrm>
          <a:prstGeom prst="rect">
            <a:avLst/>
          </a:prstGeom>
          <a:noFill/>
        </p:spPr>
        <p:txBody>
          <a:bodyPr wrap="square">
            <a:spAutoFit/>
          </a:bodyPr>
          <a:lstStyle/>
          <a:p>
            <a:r>
              <a:rPr lang="en-US" dirty="0"/>
              <a:t>Example: Kernel Functions and Kernel K-Means Clustering</a:t>
            </a:r>
          </a:p>
        </p:txBody>
      </p:sp>
      <p:sp>
        <p:nvSpPr>
          <p:cNvPr id="9" name="Google Shape;611;p33">
            <a:extLst>
              <a:ext uri="{FF2B5EF4-FFF2-40B4-BE49-F238E27FC236}">
                <a16:creationId xmlns:a16="http://schemas.microsoft.com/office/drawing/2014/main" xmlns="" id="{5E1C642D-104D-A663-EF64-82E74E8BFE6D}"/>
              </a:ext>
            </a:extLst>
          </p:cNvPr>
          <p:cNvSpPr txBox="1">
            <a:spLocks/>
          </p:cNvSpPr>
          <p:nvPr/>
        </p:nvSpPr>
        <p:spPr>
          <a:xfrm>
            <a:off x="1856571" y="2263725"/>
            <a:ext cx="9467088" cy="3624199"/>
          </a:xfrm>
          <a:prstGeom prst="rect">
            <a:avLst/>
          </a:prstGeom>
          <a:blipFill rotWithShape="1">
            <a:blip r:embed="rId4">
              <a:alphaModFix/>
            </a:blip>
            <a:stretch>
              <a:fillRect l="-1085" t="-290"/>
            </a:stretch>
          </a:blip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1800" b="0" i="0" u="none" strike="noStrike">
                <a:solidFill>
                  <a:srgbClr val="000000"/>
                </a:solidFill>
                <a:effectLst/>
                <a:latin typeface="Calibri" panose="020F0502020204030204" pitchFamily="34" charset="0"/>
              </a:rPr>
              <a:t> </a:t>
            </a:r>
            <a:endParaRPr lang="en-US" sz="1800" b="0" i="0" u="none" strike="noStrike">
              <a:solidFill>
                <a:srgbClr val="000000"/>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3E5E852F-9CF8-FFC4-6F74-E76B64E5F2EA}"/>
              </a:ext>
            </a:extLst>
          </p:cNvPr>
          <p:cNvSpPr txBox="1"/>
          <p:nvPr/>
        </p:nvSpPr>
        <p:spPr>
          <a:xfrm>
            <a:off x="3047238" y="3244334"/>
            <a:ext cx="6094476" cy="369332"/>
          </a:xfrm>
          <a:prstGeom prst="rect">
            <a:avLst/>
          </a:prstGeom>
          <a:noFill/>
        </p:spPr>
        <p:txBody>
          <a:bodyPr wrap="square">
            <a:spAutoFit/>
          </a:bodyPr>
          <a:lstStyle/>
          <a:p>
            <a:r>
              <a:rPr lang="en-US" dirty="0"/>
              <a:t> </a:t>
            </a:r>
          </a:p>
        </p:txBody>
      </p:sp>
      <p:sp>
        <p:nvSpPr>
          <p:cNvPr id="14" name="Rectangle 1">
            <a:extLst>
              <a:ext uri="{FF2B5EF4-FFF2-40B4-BE49-F238E27FC236}">
                <a16:creationId xmlns:a16="http://schemas.microsoft.com/office/drawing/2014/main" xmlns="" id="{06932038-E6BF-C2C5-E2D7-657B0A29E55E}"/>
              </a:ext>
            </a:extLst>
          </p:cNvPr>
          <p:cNvSpPr>
            <a:spLocks noChangeArrowheads="1"/>
          </p:cNvSpPr>
          <p:nvPr/>
        </p:nvSpPr>
        <p:spPr bwMode="auto">
          <a:xfrm>
            <a:off x="5478463" y="2949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a:extLst>
              <a:ext uri="{FF2B5EF4-FFF2-40B4-BE49-F238E27FC236}">
                <a16:creationId xmlns:a16="http://schemas.microsoft.com/office/drawing/2014/main" xmlns="" id="{D13B22A1-B364-23E7-B0CA-266430A07A98}"/>
              </a:ext>
            </a:extLst>
          </p:cNvPr>
          <p:cNvSpPr txBox="1"/>
          <p:nvPr/>
        </p:nvSpPr>
        <p:spPr>
          <a:xfrm>
            <a:off x="4416458" y="3246690"/>
            <a:ext cx="8832914" cy="36933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038041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77177"/>
            <a:ext cx="8991600" cy="546496"/>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200" b="1" spc="-13" dirty="0">
                <a:solidFill>
                  <a:schemeClr val="bg1"/>
                </a:solidFill>
              </a:rPr>
              <a:t>Kernel Functions and Kernel K-Means Clustering</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34</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3E5E852F-9CF8-FFC4-6F74-E76B64E5F2EA}"/>
              </a:ext>
            </a:extLst>
          </p:cNvPr>
          <p:cNvSpPr txBox="1"/>
          <p:nvPr/>
        </p:nvSpPr>
        <p:spPr>
          <a:xfrm>
            <a:off x="3047238" y="3244334"/>
            <a:ext cx="6094476" cy="369332"/>
          </a:xfrm>
          <a:prstGeom prst="rect">
            <a:avLst/>
          </a:prstGeom>
          <a:noFill/>
        </p:spPr>
        <p:txBody>
          <a:bodyPr wrap="square">
            <a:spAutoFit/>
          </a:bodyPr>
          <a:lstStyle/>
          <a:p>
            <a:r>
              <a:rPr lang="en-US" dirty="0"/>
              <a:t> </a:t>
            </a:r>
          </a:p>
        </p:txBody>
      </p:sp>
      <p:sp>
        <p:nvSpPr>
          <p:cNvPr id="14" name="Rectangle 1">
            <a:extLst>
              <a:ext uri="{FF2B5EF4-FFF2-40B4-BE49-F238E27FC236}">
                <a16:creationId xmlns:a16="http://schemas.microsoft.com/office/drawing/2014/main" xmlns="" id="{06932038-E6BF-C2C5-E2D7-657B0A29E55E}"/>
              </a:ext>
            </a:extLst>
          </p:cNvPr>
          <p:cNvSpPr>
            <a:spLocks noChangeArrowheads="1"/>
          </p:cNvSpPr>
          <p:nvPr/>
        </p:nvSpPr>
        <p:spPr bwMode="auto">
          <a:xfrm>
            <a:off x="5478463" y="29495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a:extLst>
              <a:ext uri="{FF2B5EF4-FFF2-40B4-BE49-F238E27FC236}">
                <a16:creationId xmlns:a16="http://schemas.microsoft.com/office/drawing/2014/main" xmlns="" id="{D13B22A1-B364-23E7-B0CA-266430A07A98}"/>
              </a:ext>
            </a:extLst>
          </p:cNvPr>
          <p:cNvSpPr txBox="1"/>
          <p:nvPr/>
        </p:nvSpPr>
        <p:spPr>
          <a:xfrm>
            <a:off x="4416458" y="3246690"/>
            <a:ext cx="8832914" cy="369332"/>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F01E9D79-59B1-3230-7163-9493A642111F}"/>
              </a:ext>
            </a:extLst>
          </p:cNvPr>
          <p:cNvSpPr txBox="1"/>
          <p:nvPr/>
        </p:nvSpPr>
        <p:spPr>
          <a:xfrm>
            <a:off x="4416458" y="3246690"/>
            <a:ext cx="8832914" cy="369332"/>
          </a:xfrm>
          <a:prstGeom prst="rect">
            <a:avLst/>
          </a:prstGeom>
          <a:noFill/>
        </p:spPr>
        <p:txBody>
          <a:bodyPr wrap="square">
            <a:spAutoFit/>
          </a:bodyPr>
          <a:lstStyle/>
          <a:p>
            <a:pPr rtl="0" fontAlgn="base">
              <a:spcBef>
                <a:spcPts val="0"/>
              </a:spcBef>
              <a:spcAft>
                <a:spcPts val="0"/>
              </a:spcAft>
            </a:pPr>
            <a:r>
              <a:rPr lang="en-US" sz="1800" b="0" i="0" u="none" strike="noStrike" dirty="0">
                <a:solidFill>
                  <a:srgbClr val="000000"/>
                </a:solidFill>
                <a:effectLst/>
                <a:latin typeface="Calibri" panose="020F0502020204030204" pitchFamily="34" charset="0"/>
              </a:rPr>
              <a:t> </a:t>
            </a:r>
            <a:endParaRPr lang="en-US" sz="1800" b="0" i="0" u="none" strike="noStrike" dirty="0">
              <a:solidFill>
                <a:srgbClr val="000000"/>
              </a:solidFill>
              <a:effectLst/>
              <a:latin typeface="Arial" panose="020B0604020202020204" pitchFamily="34" charset="0"/>
            </a:endParaRPr>
          </a:p>
        </p:txBody>
      </p:sp>
      <p:sp>
        <p:nvSpPr>
          <p:cNvPr id="18" name="Google Shape;618;p34">
            <a:extLst>
              <a:ext uri="{FF2B5EF4-FFF2-40B4-BE49-F238E27FC236}">
                <a16:creationId xmlns:a16="http://schemas.microsoft.com/office/drawing/2014/main" xmlns="" id="{DDCDF948-1D20-72C2-784C-90F36404D714}"/>
              </a:ext>
            </a:extLst>
          </p:cNvPr>
          <p:cNvSpPr txBox="1">
            <a:spLocks/>
          </p:cNvSpPr>
          <p:nvPr/>
        </p:nvSpPr>
        <p:spPr>
          <a:xfrm>
            <a:off x="1361723" y="1068665"/>
            <a:ext cx="10087466" cy="4351338"/>
          </a:xfrm>
          <a:prstGeom prst="rect">
            <a:avLst/>
          </a:prstGeom>
          <a:blipFill rotWithShape="1">
            <a:blip r:embed="rId3">
              <a:alphaModFix/>
            </a:blip>
            <a:stretch>
              <a:fillRect l="-1085" t="-2324"/>
            </a:stretch>
          </a:blip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SzPts val="2800"/>
            </a:pPr>
            <a:r>
              <a:rPr lang="en-US"/>
              <a:t> </a:t>
            </a:r>
          </a:p>
        </p:txBody>
      </p:sp>
      <p:graphicFrame>
        <p:nvGraphicFramePr>
          <p:cNvPr id="19" name="Google Shape;619;p34">
            <a:extLst>
              <a:ext uri="{FF2B5EF4-FFF2-40B4-BE49-F238E27FC236}">
                <a16:creationId xmlns:a16="http://schemas.microsoft.com/office/drawing/2014/main" xmlns="" id="{D0981ED2-D317-7D59-B7ED-704FB2334C5D}"/>
              </a:ext>
            </a:extLst>
          </p:cNvPr>
          <p:cNvGraphicFramePr/>
          <p:nvPr>
            <p:extLst>
              <p:ext uri="{D42A27DB-BD31-4B8C-83A1-F6EECF244321}">
                <p14:modId xmlns:p14="http://schemas.microsoft.com/office/powerpoint/2010/main" val="301370130"/>
              </p:ext>
            </p:extLst>
          </p:nvPr>
        </p:nvGraphicFramePr>
        <p:xfrm>
          <a:off x="2380151" y="3392255"/>
          <a:ext cx="1529625" cy="2210100"/>
        </p:xfrm>
        <a:graphic>
          <a:graphicData uri="http://schemas.openxmlformats.org/drawingml/2006/table">
            <a:tbl>
              <a:tblPr firstRow="1" bandRow="1">
                <a:noFill/>
              </a:tblPr>
              <a:tblGrid>
                <a:gridCol w="509875">
                  <a:extLst>
                    <a:ext uri="{9D8B030D-6E8A-4147-A177-3AD203B41FA5}">
                      <a16:colId xmlns:a16="http://schemas.microsoft.com/office/drawing/2014/main" xmlns="" val="20000"/>
                    </a:ext>
                  </a:extLst>
                </a:gridCol>
                <a:gridCol w="509875">
                  <a:extLst>
                    <a:ext uri="{9D8B030D-6E8A-4147-A177-3AD203B41FA5}">
                      <a16:colId xmlns:a16="http://schemas.microsoft.com/office/drawing/2014/main" xmlns="" val="20001"/>
                    </a:ext>
                  </a:extLst>
                </a:gridCol>
                <a:gridCol w="509875">
                  <a:extLst>
                    <a:ext uri="{9D8B030D-6E8A-4147-A177-3AD203B41FA5}">
                      <a16:colId xmlns:a16="http://schemas.microsoft.com/office/drawing/2014/main" xmlns="" val="20002"/>
                    </a:ext>
                  </a:extLst>
                </a:gridCol>
              </a:tblGrid>
              <a:tr h="366875">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US" sz="1800" dirty="0"/>
                        <a:t>x</a:t>
                      </a:r>
                      <a:endParaRPr sz="1800" dirty="0"/>
                    </a:p>
                  </a:txBody>
                  <a:tcPr marL="91450" marR="91450" marT="45725" marB="45725"/>
                </a:tc>
                <a:tc>
                  <a:txBody>
                    <a:bodyPr/>
                    <a:lstStyle/>
                    <a:p>
                      <a:pPr marL="0" marR="0" lvl="0" indent="0" algn="l" rtl="0">
                        <a:spcBef>
                          <a:spcPts val="0"/>
                        </a:spcBef>
                        <a:spcAft>
                          <a:spcPts val="0"/>
                        </a:spcAft>
                        <a:buNone/>
                      </a:pPr>
                      <a:r>
                        <a:rPr lang="en-US" sz="1800" dirty="0"/>
                        <a:t>y</a:t>
                      </a:r>
                      <a:endParaRPr sz="1800" dirty="0"/>
                    </a:p>
                  </a:txBody>
                  <a:tcPr marL="91450" marR="91450" marT="45725" marB="45725"/>
                </a:tc>
                <a:extLst>
                  <a:ext uri="{0D108BD9-81ED-4DB2-BD59-A6C34878D82A}">
                    <a16:rowId xmlns:a16="http://schemas.microsoft.com/office/drawing/2014/main" xmlns="" val="10000"/>
                  </a:ext>
                </a:extLst>
              </a:tr>
              <a:tr h="366875">
                <a:tc>
                  <a:txBody>
                    <a:bodyPr/>
                    <a:lstStyle/>
                    <a:p>
                      <a:pPr marL="0" marR="0" lvl="0" indent="0" algn="ctr" rtl="0">
                        <a:spcBef>
                          <a:spcPts val="0"/>
                        </a:spcBef>
                        <a:spcAft>
                          <a:spcPts val="0"/>
                        </a:spcAft>
                        <a:buNone/>
                      </a:pPr>
                      <a:r>
                        <a:rPr lang="en-US" sz="1800" i="1" dirty="0"/>
                        <a:t>x</a:t>
                      </a:r>
                      <a:r>
                        <a:rPr lang="en-US" sz="1800" i="1" baseline="-25000" dirty="0"/>
                        <a:t>1</a:t>
                      </a:r>
                      <a:endParaRPr dirty="0"/>
                    </a:p>
                  </a:txBody>
                  <a:tcPr marL="91450" marR="91450" marT="45725" marB="45725"/>
                </a:tc>
                <a:tc>
                  <a:txBody>
                    <a:bodyPr/>
                    <a:lstStyle/>
                    <a:p>
                      <a:pPr marL="0" marR="0" lvl="0" indent="0" algn="l" rtl="0">
                        <a:spcBef>
                          <a:spcPts val="0"/>
                        </a:spcBef>
                        <a:spcAft>
                          <a:spcPts val="0"/>
                        </a:spcAft>
                        <a:buNone/>
                      </a:pPr>
                      <a:r>
                        <a:rPr lang="en-US" sz="1800" dirty="0"/>
                        <a:t>0</a:t>
                      </a:r>
                      <a:endParaRPr sz="1800" dirty="0"/>
                    </a:p>
                  </a:txBody>
                  <a:tcPr marL="91450" marR="91450" marT="45725" marB="45725"/>
                </a:tc>
                <a:tc>
                  <a:txBody>
                    <a:bodyPr/>
                    <a:lstStyle/>
                    <a:p>
                      <a:pPr marL="0" marR="0" lvl="0" indent="0" algn="l" rtl="0">
                        <a:spcBef>
                          <a:spcPts val="0"/>
                        </a:spcBef>
                        <a:spcAft>
                          <a:spcPts val="0"/>
                        </a:spcAft>
                        <a:buNone/>
                      </a:pPr>
                      <a:r>
                        <a:rPr lang="en-US" sz="1800" dirty="0"/>
                        <a:t>0</a:t>
                      </a:r>
                      <a:endParaRPr sz="1800" dirty="0"/>
                    </a:p>
                  </a:txBody>
                  <a:tcPr marL="91450" marR="91450" marT="45725" marB="45725"/>
                </a:tc>
                <a:extLst>
                  <a:ext uri="{0D108BD9-81ED-4DB2-BD59-A6C34878D82A}">
                    <a16:rowId xmlns:a16="http://schemas.microsoft.com/office/drawing/2014/main" xmlns="" val="10001"/>
                  </a:ext>
                </a:extLst>
              </a:tr>
              <a:tr h="366875">
                <a:tc>
                  <a:txBody>
                    <a:bodyPr/>
                    <a:lstStyle/>
                    <a:p>
                      <a:pPr marL="0" marR="0" lvl="0" indent="0" algn="ctr" rtl="0">
                        <a:spcBef>
                          <a:spcPts val="0"/>
                        </a:spcBef>
                        <a:spcAft>
                          <a:spcPts val="0"/>
                        </a:spcAft>
                        <a:buNone/>
                      </a:pPr>
                      <a:r>
                        <a:rPr lang="en-US" sz="1800" i="1"/>
                        <a:t>x</a:t>
                      </a:r>
                      <a:r>
                        <a:rPr lang="en-US" sz="1800" i="1" baseline="-25000"/>
                        <a:t>2</a:t>
                      </a:r>
                      <a:endParaRPr/>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extLst>
                  <a:ext uri="{0D108BD9-81ED-4DB2-BD59-A6C34878D82A}">
                    <a16:rowId xmlns:a16="http://schemas.microsoft.com/office/drawing/2014/main" xmlns="" val="10002"/>
                  </a:ext>
                </a:extLst>
              </a:tr>
              <a:tr h="366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i="1"/>
                        <a:t>x</a:t>
                      </a:r>
                      <a:r>
                        <a:rPr lang="en-US" sz="1800" i="1" baseline="-25000"/>
                        <a:t>3</a:t>
                      </a:r>
                      <a:endParaRPr/>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extLst>
                  <a:ext uri="{0D108BD9-81ED-4DB2-BD59-A6C34878D82A}">
                    <a16:rowId xmlns:a16="http://schemas.microsoft.com/office/drawing/2014/main" xmlns="" val="10003"/>
                  </a:ext>
                </a:extLst>
              </a:tr>
              <a:tr h="366875">
                <a:tc>
                  <a:txBody>
                    <a:bodyPr/>
                    <a:lstStyle/>
                    <a:p>
                      <a:pPr marL="0" marR="0" lvl="0" indent="0" algn="ctr" rtl="0">
                        <a:lnSpc>
                          <a:spcPct val="100000"/>
                        </a:lnSpc>
                        <a:spcBef>
                          <a:spcPts val="0"/>
                        </a:spcBef>
                        <a:spcAft>
                          <a:spcPts val="0"/>
                        </a:spcAft>
                        <a:buClr>
                          <a:schemeClr val="dk1"/>
                        </a:buClr>
                        <a:buSzPts val="1800"/>
                        <a:buFont typeface="Calibri"/>
                        <a:buNone/>
                      </a:pPr>
                      <a:r>
                        <a:rPr lang="en-US" sz="1800" i="1"/>
                        <a:t>x</a:t>
                      </a:r>
                      <a:r>
                        <a:rPr lang="en-US" sz="1800" i="1" baseline="-25000"/>
                        <a:t>4</a:t>
                      </a:r>
                      <a:endParaRPr/>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extLst>
                  <a:ext uri="{0D108BD9-81ED-4DB2-BD59-A6C34878D82A}">
                    <a16:rowId xmlns:a16="http://schemas.microsoft.com/office/drawing/2014/main" xmlns="" val="10004"/>
                  </a:ext>
                </a:extLst>
              </a:tr>
              <a:tr h="375725">
                <a:tc>
                  <a:txBody>
                    <a:bodyPr/>
                    <a:lstStyle/>
                    <a:p>
                      <a:pPr marL="0" marR="0" lvl="0" indent="0" algn="ctr" rtl="0">
                        <a:lnSpc>
                          <a:spcPct val="100000"/>
                        </a:lnSpc>
                        <a:spcBef>
                          <a:spcPts val="0"/>
                        </a:spcBef>
                        <a:spcAft>
                          <a:spcPts val="0"/>
                        </a:spcAft>
                        <a:buClr>
                          <a:schemeClr val="dk1"/>
                        </a:buClr>
                        <a:buSzPts val="1800"/>
                        <a:buFont typeface="Calibri"/>
                        <a:buNone/>
                      </a:pPr>
                      <a:r>
                        <a:rPr lang="en-US" sz="1800" i="1"/>
                        <a:t>x</a:t>
                      </a:r>
                      <a:r>
                        <a:rPr lang="en-US" sz="1800" i="1" baseline="-25000"/>
                        <a:t>5</a:t>
                      </a:r>
                      <a:endParaRPr/>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tc>
                  <a:txBody>
                    <a:bodyPr/>
                    <a:lstStyle/>
                    <a:p>
                      <a:pPr marL="0" marR="0" lvl="0" indent="0" algn="l" rtl="0">
                        <a:spcBef>
                          <a:spcPts val="0"/>
                        </a:spcBef>
                        <a:spcAft>
                          <a:spcPts val="0"/>
                        </a:spcAft>
                        <a:buNone/>
                      </a:pPr>
                      <a:r>
                        <a:rPr lang="en-US" sz="1800" dirty="0"/>
                        <a:t>-4</a:t>
                      </a:r>
                      <a:endParaRPr sz="1800" dirty="0"/>
                    </a:p>
                  </a:txBody>
                  <a:tcPr marL="91450" marR="91450" marT="45725" marB="45725"/>
                </a:tc>
                <a:extLst>
                  <a:ext uri="{0D108BD9-81ED-4DB2-BD59-A6C34878D82A}">
                    <a16:rowId xmlns:a16="http://schemas.microsoft.com/office/drawing/2014/main" xmlns="" val="10005"/>
                  </a:ext>
                </a:extLst>
              </a:tr>
            </a:tbl>
          </a:graphicData>
        </a:graphic>
      </p:graphicFrame>
      <mc:AlternateContent xmlns:mc="http://schemas.openxmlformats.org/markup-compatibility/2006" xmlns:a14="http://schemas.microsoft.com/office/drawing/2010/main">
        <mc:Choice Requires="a14">
          <p:graphicFrame>
            <p:nvGraphicFramePr>
              <p:cNvPr id="20" name="Google Shape;620;p34">
                <a:extLst>
                  <a:ext uri="{FF2B5EF4-FFF2-40B4-BE49-F238E27FC236}">
                    <a16:creationId xmlns:a16="http://schemas.microsoft.com/office/drawing/2014/main" xmlns="" id="{C762EF12-0F2A-B372-543C-A9CFD136E5E2}"/>
                  </a:ext>
                </a:extLst>
              </p:cNvPr>
              <p:cNvGraphicFramePr/>
              <p:nvPr>
                <p:extLst>
                  <p:ext uri="{D42A27DB-BD31-4B8C-83A1-F6EECF244321}">
                    <p14:modId xmlns:p14="http://schemas.microsoft.com/office/powerpoint/2010/main" val="2208515307"/>
                  </p:ext>
                </p:extLst>
              </p:nvPr>
            </p:nvGraphicFramePr>
            <p:xfrm>
              <a:off x="4189409" y="3126247"/>
              <a:ext cx="6321525" cy="2535160"/>
            </p:xfrm>
            <a:graphic>
              <a:graphicData uri="http://schemas.openxmlformats.org/drawingml/2006/table">
                <a:tbl>
                  <a:tblPr firstRow="1" bandRow="1">
                    <a:noFill/>
                  </a:tblPr>
                  <a:tblGrid>
                    <a:gridCol w="1076950">
                      <a:extLst>
                        <a:ext uri="{9D8B030D-6E8A-4147-A177-3AD203B41FA5}">
                          <a16:colId xmlns:a16="http://schemas.microsoft.com/office/drawing/2014/main" xmlns="" val="20000"/>
                        </a:ext>
                      </a:extLst>
                    </a:gridCol>
                    <a:gridCol w="1417245">
                      <a:extLst>
                        <a:ext uri="{9D8B030D-6E8A-4147-A177-3AD203B41FA5}">
                          <a16:colId xmlns:a16="http://schemas.microsoft.com/office/drawing/2014/main" xmlns="" val="20001"/>
                        </a:ext>
                      </a:extLst>
                    </a:gridCol>
                    <a:gridCol w="1315355">
                      <a:extLst>
                        <a:ext uri="{9D8B030D-6E8A-4147-A177-3AD203B41FA5}">
                          <a16:colId xmlns:a16="http://schemas.microsoft.com/office/drawing/2014/main" xmlns="" val="20002"/>
                        </a:ext>
                      </a:extLst>
                    </a:gridCol>
                    <a:gridCol w="1166275">
                      <a:extLst>
                        <a:ext uri="{9D8B030D-6E8A-4147-A177-3AD203B41FA5}">
                          <a16:colId xmlns:a16="http://schemas.microsoft.com/office/drawing/2014/main" xmlns="" val="20003"/>
                        </a:ext>
                      </a:extLst>
                    </a:gridCol>
                    <a:gridCol w="1345700">
                      <a:extLst>
                        <a:ext uri="{9D8B030D-6E8A-4147-A177-3AD203B41FA5}">
                          <a16:colId xmlns:a16="http://schemas.microsoft.com/office/drawing/2014/main" xmlns="" val="20004"/>
                        </a:ext>
                      </a:extLst>
                    </a:gridCol>
                  </a:tblGrid>
                  <a:tr h="330713">
                    <a:tc>
                      <a:txBody>
                        <a:bodyPr/>
                        <a:lstStyle/>
                        <a:p>
                          <a:pPr marL="0" marR="0" lvl="0" indent="0" algn="l" rtl="0">
                            <a:spcBef>
                              <a:spcPts val="0"/>
                            </a:spcBef>
                            <a:spcAft>
                              <a:spcPts val="0"/>
                            </a:spcAft>
                            <a:buNone/>
                          </a:pPr>
                          <a:r>
                            <a:rPr lang="en-US" sz="1800" dirty="0"/>
                            <a:t>K(Xi,X1)</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K(Xi,X2)</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K(Xi,X3)</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K(Xi,X4)</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K(Xi,X1)</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xmlns="" val="10000"/>
                      </a:ext>
                    </a:extLst>
                  </a:tr>
                  <a:tr h="306042">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extLst>
                      <a:ext uri="{0D108BD9-81ED-4DB2-BD59-A6C34878D82A}">
                        <a16:rowId xmlns:a16="http://schemas.microsoft.com/office/drawing/2014/main" xmlns="" val="10001"/>
                      </a:ext>
                    </a:extLst>
                  </a:tr>
                  <a:tr h="382325">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a14:m>
                          <a:endParaRPr sz="1800" dirty="0"/>
                        </a:p>
                      </a:txBody>
                      <a:tcPr marL="91450" marR="91450" marT="45725" marB="45725"/>
                    </a:tc>
                    <a:extLst>
                      <a:ext uri="{0D108BD9-81ED-4DB2-BD59-A6C34878D82A}">
                        <a16:rowId xmlns:a16="http://schemas.microsoft.com/office/drawing/2014/main" xmlns="" val="10002"/>
                      </a:ext>
                    </a:extLst>
                  </a:tr>
                  <a:tr h="382325">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extLst>
                      <a:ext uri="{0D108BD9-81ED-4DB2-BD59-A6C34878D82A}">
                        <a16:rowId xmlns:a16="http://schemas.microsoft.com/office/drawing/2014/main" xmlns="" val="10003"/>
                      </a:ext>
                    </a:extLst>
                  </a:tr>
                  <a:tr h="382325">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extLst>
                      <a:ext uri="{0D108BD9-81ED-4DB2-BD59-A6C34878D82A}">
                        <a16:rowId xmlns:a16="http://schemas.microsoft.com/office/drawing/2014/main" xmlns="" val="10004"/>
                      </a:ext>
                    </a:extLst>
                  </a:tr>
                  <a:tr h="382325">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extLst>
                      <a:ext uri="{0D108BD9-81ED-4DB2-BD59-A6C34878D82A}">
                        <a16:rowId xmlns:a16="http://schemas.microsoft.com/office/drawing/2014/main" xmlns="" val="10005"/>
                      </a:ext>
                    </a:extLst>
                  </a:tr>
                </a:tbl>
              </a:graphicData>
            </a:graphic>
          </p:graphicFrame>
        </mc:Choice>
        <mc:Fallback xmlns="">
          <p:graphicFrame>
            <p:nvGraphicFramePr>
              <p:cNvPr id="20" name="Google Shape;620;p34">
                <a:extLst>
                  <a:ext uri="{FF2B5EF4-FFF2-40B4-BE49-F238E27FC236}">
                    <a16:creationId xmlns:a16="http://schemas.microsoft.com/office/drawing/2014/main" id="{C762EF12-0F2A-B372-543C-A9CFD136E5E2}"/>
                  </a:ext>
                </a:extLst>
              </p:cNvPr>
              <p:cNvGraphicFramePr/>
              <p:nvPr>
                <p:extLst>
                  <p:ext uri="{D42A27DB-BD31-4B8C-83A1-F6EECF244321}">
                    <p14:modId xmlns:p14="http://schemas.microsoft.com/office/powerpoint/2010/main" val="2208515307"/>
                  </p:ext>
                </p:extLst>
              </p:nvPr>
            </p:nvGraphicFramePr>
            <p:xfrm>
              <a:off x="4189409" y="3126247"/>
              <a:ext cx="6321525" cy="2535160"/>
            </p:xfrm>
            <a:graphic>
              <a:graphicData uri="http://schemas.openxmlformats.org/drawingml/2006/table">
                <a:tbl>
                  <a:tblPr firstRow="1" bandRow="1">
                    <a:noFill/>
                  </a:tblPr>
                  <a:tblGrid>
                    <a:gridCol w="1076950">
                      <a:extLst>
                        <a:ext uri="{9D8B030D-6E8A-4147-A177-3AD203B41FA5}">
                          <a16:colId xmlns:a16="http://schemas.microsoft.com/office/drawing/2014/main" val="20000"/>
                        </a:ext>
                      </a:extLst>
                    </a:gridCol>
                    <a:gridCol w="1417245">
                      <a:extLst>
                        <a:ext uri="{9D8B030D-6E8A-4147-A177-3AD203B41FA5}">
                          <a16:colId xmlns:a16="http://schemas.microsoft.com/office/drawing/2014/main" val="20001"/>
                        </a:ext>
                      </a:extLst>
                    </a:gridCol>
                    <a:gridCol w="1315355">
                      <a:extLst>
                        <a:ext uri="{9D8B030D-6E8A-4147-A177-3AD203B41FA5}">
                          <a16:colId xmlns:a16="http://schemas.microsoft.com/office/drawing/2014/main" val="20002"/>
                        </a:ext>
                      </a:extLst>
                    </a:gridCol>
                    <a:gridCol w="1166275">
                      <a:extLst>
                        <a:ext uri="{9D8B030D-6E8A-4147-A177-3AD203B41FA5}">
                          <a16:colId xmlns:a16="http://schemas.microsoft.com/office/drawing/2014/main" val="20003"/>
                        </a:ext>
                      </a:extLst>
                    </a:gridCol>
                    <a:gridCol w="1345700">
                      <a:extLst>
                        <a:ext uri="{9D8B030D-6E8A-4147-A177-3AD203B41FA5}">
                          <a16:colId xmlns:a16="http://schemas.microsoft.com/office/drawing/2014/main" val="20004"/>
                        </a:ext>
                      </a:extLst>
                    </a:gridCol>
                  </a:tblGrid>
                  <a:tr h="330713">
                    <a:tc>
                      <a:txBody>
                        <a:bodyPr/>
                        <a:lstStyle/>
                        <a:p>
                          <a:pPr marL="0" marR="0" lvl="0" indent="0" algn="l" rtl="0">
                            <a:spcBef>
                              <a:spcPts val="0"/>
                            </a:spcBef>
                            <a:spcAft>
                              <a:spcPts val="0"/>
                            </a:spcAft>
                            <a:buNone/>
                          </a:pPr>
                          <a:r>
                            <a:rPr lang="en-US" sz="1800" dirty="0"/>
                            <a:t>K(Xi,X1)</a:t>
                          </a: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K(Xi,X2)</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K(Xi,X3)</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K(Xi,X4)</a:t>
                          </a:r>
                        </a:p>
                        <a:p>
                          <a:pPr marL="0" marR="0" lvl="0" indent="0" algn="l" rtl="0">
                            <a:spcBef>
                              <a:spcPts val="0"/>
                            </a:spcBef>
                            <a:spcAft>
                              <a:spcPts val="0"/>
                            </a:spcAft>
                            <a:buNone/>
                          </a:pPr>
                          <a:endParaRPr sz="1800" dirty="0"/>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K(Xi,X1)</a:t>
                          </a:r>
                        </a:p>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0"/>
                      </a:ext>
                    </a:extLst>
                  </a:tr>
                  <a:tr h="306042">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extLst>
                      <a:ext uri="{0D108BD9-81ED-4DB2-BD59-A6C34878D82A}">
                        <a16:rowId xmlns:a16="http://schemas.microsoft.com/office/drawing/2014/main" val="10001"/>
                      </a:ext>
                    </a:extLst>
                  </a:tr>
                  <a:tr h="382325">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 </a:t>
                          </a:r>
                          <a14:m xmlns:a14="http://schemas.microsoft.com/office/drawing/2010/main">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2</m:t>
                                  </m:r>
                                </m:sup>
                              </m:sSup>
                            </m:oMath>
                          </a14:m>
                          <a:endParaRPr sz="1800" dirty="0"/>
                        </a:p>
                      </a:txBody>
                      <a:tcPr marL="91450" marR="91450" marT="45725" marB="45725"/>
                    </a:tc>
                    <a:extLst>
                      <a:ext uri="{0D108BD9-81ED-4DB2-BD59-A6C34878D82A}">
                        <a16:rowId xmlns:a16="http://schemas.microsoft.com/office/drawing/2014/main" val="10002"/>
                      </a:ext>
                    </a:extLst>
                  </a:tr>
                  <a:tr h="382325">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extLst>
                      <a:ext uri="{0D108BD9-81ED-4DB2-BD59-A6C34878D82A}">
                        <a16:rowId xmlns:a16="http://schemas.microsoft.com/office/drawing/2014/main" val="10003"/>
                      </a:ext>
                    </a:extLst>
                  </a:tr>
                  <a:tr h="382325">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extLst>
                      <a:ext uri="{0D108BD9-81ED-4DB2-BD59-A6C34878D82A}">
                        <a16:rowId xmlns:a16="http://schemas.microsoft.com/office/drawing/2014/main" val="10004"/>
                      </a:ext>
                    </a:extLst>
                  </a:tr>
                  <a:tr h="382325">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−1</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−4</m:t>
                                    </m:r>
                                  </m:sup>
                                </m:sSup>
                              </m:oMath>
                            </m:oMathPara>
                          </a14:m>
                          <a:endParaRPr sz="1800" dirty="0"/>
                        </a:p>
                      </a:txBody>
                      <a:tcPr marL="91450" marR="91450" marT="45725" marB="45725"/>
                    </a:tc>
                    <a:tc>
                      <a:txBody>
                        <a:bodyPr/>
                        <a:lstStyle/>
                        <a:p>
                          <a:pPr marL="0" marR="0" lvl="0" indent="0" algn="ctr" rtl="0">
                            <a:spcBef>
                              <a:spcPts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−2</m:t>
                                    </m:r>
                                  </m:sup>
                                </m:sSup>
                              </m:oMath>
                            </m:oMathPara>
                          </a14:m>
                          <a:endParaRPr sz="1800" dirty="0"/>
                        </a:p>
                      </a:txBody>
                      <a:tcPr marL="91450" marR="91450" marT="45725" marB="45725"/>
                    </a:tc>
                    <a:tc>
                      <a:txBody>
                        <a:bodyPr/>
                        <a:lstStyle/>
                        <a:p>
                          <a:pPr marL="0" marR="0" lvl="0" indent="0" algn="ctr" rtl="0">
                            <a:spcBef>
                              <a:spcPts val="0"/>
                            </a:spcBef>
                            <a:spcAft>
                              <a:spcPts val="0"/>
                            </a:spcAft>
                            <a:buNone/>
                          </a:pPr>
                          <a:r>
                            <a:rPr lang="en-US" sz="1800" dirty="0"/>
                            <a:t>1</a:t>
                          </a:r>
                          <a:endParaRPr sz="1800" dirty="0"/>
                        </a:p>
                      </a:txBody>
                      <a:tcPr marL="91450" marR="91450" marT="45725" marB="45725"/>
                    </a:tc>
                    <a:extLst>
                      <a:ext uri="{0D108BD9-81ED-4DB2-BD59-A6C34878D82A}">
                        <a16:rowId xmlns:a16="http://schemas.microsoft.com/office/drawing/2014/main" val="10005"/>
                      </a:ext>
                    </a:extLst>
                  </a:tr>
                </a:tbl>
              </a:graphicData>
            </a:graphic>
          </p:graphicFrame>
        </mc:Fallback>
      </mc:AlternateContent>
      <p:sp>
        <p:nvSpPr>
          <p:cNvPr id="21" name="Google Shape;621;p34">
            <a:extLst>
              <a:ext uri="{FF2B5EF4-FFF2-40B4-BE49-F238E27FC236}">
                <a16:creationId xmlns:a16="http://schemas.microsoft.com/office/drawing/2014/main" xmlns="" id="{12CC786E-C237-5A6B-7FA3-57266355DBA6}"/>
              </a:ext>
            </a:extLst>
          </p:cNvPr>
          <p:cNvSpPr txBox="1"/>
          <p:nvPr/>
        </p:nvSpPr>
        <p:spPr>
          <a:xfrm>
            <a:off x="5826528" y="2511938"/>
            <a:ext cx="2815628" cy="400110"/>
          </a:xfrm>
          <a:prstGeom prst="rect">
            <a:avLst/>
          </a:prstGeom>
          <a:blipFill rotWithShape="1">
            <a:blip r:embed="rId4">
              <a:alphaModFix/>
            </a:blip>
            <a:stretch>
              <a:fillRect l="-1793" t="-6060" r="-1793" b="-242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sp>
        <p:nvSpPr>
          <p:cNvPr id="22" name="Google Shape;622;p34">
            <a:extLst>
              <a:ext uri="{FF2B5EF4-FFF2-40B4-BE49-F238E27FC236}">
                <a16:creationId xmlns:a16="http://schemas.microsoft.com/office/drawing/2014/main" xmlns="" id="{B7478032-BB04-5EC9-0349-066E5447B6BA}"/>
              </a:ext>
            </a:extLst>
          </p:cNvPr>
          <p:cNvSpPr txBox="1"/>
          <p:nvPr/>
        </p:nvSpPr>
        <p:spPr>
          <a:xfrm>
            <a:off x="2299476" y="2955075"/>
            <a:ext cx="1667346" cy="400110"/>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000000"/>
                </a:solidFill>
                <a:latin typeface="Calibri"/>
                <a:ea typeface="Calibri"/>
                <a:cs typeface="Calibri"/>
                <a:sym typeface="Calibri"/>
              </a:rPr>
              <a:t>Original Space</a:t>
            </a:r>
            <a:endParaRPr dirty="0"/>
          </a:p>
        </p:txBody>
      </p:sp>
    </p:spTree>
    <p:extLst>
      <p:ext uri="{BB962C8B-B14F-4D97-AF65-F5344CB8AC3E}">
        <p14:creationId xmlns:p14="http://schemas.microsoft.com/office/powerpoint/2010/main" val="38299988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2" name="Rectangle 3091">
            <a:extLst>
              <a:ext uri="{FF2B5EF4-FFF2-40B4-BE49-F238E27FC236}">
                <a16:creationId xmlns:a16="http://schemas.microsoft.com/office/drawing/2014/main" xmlns="" id="{614141FC-8189-47F8-821A-FC9A4E91E0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94" name="Rectangle 3093">
            <a:extLst>
              <a:ext uri="{FF2B5EF4-FFF2-40B4-BE49-F238E27FC236}">
                <a16:creationId xmlns:a16="http://schemas.microsoft.com/office/drawing/2014/main" xmlns="" id="{C062E60F-5CD4-4268-8359-8076634680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object 4"/>
          <p:cNvSpPr txBox="1">
            <a:spLocks noGrp="1"/>
          </p:cNvSpPr>
          <p:nvPr>
            <p:ph type="title"/>
          </p:nvPr>
        </p:nvSpPr>
        <p:spPr>
          <a:xfrm>
            <a:off x="1073233" y="412411"/>
            <a:ext cx="10112891" cy="561703"/>
          </a:xfrm>
          <a:prstGeom prst="rect">
            <a:avLst/>
          </a:prstGeom>
        </p:spPr>
        <p:txBody>
          <a:bodyPr vert="horz" lIns="91440" tIns="45720" rIns="91440" bIns="45720" rtlCol="0" anchor="ctr">
            <a:normAutofit/>
          </a:bodyPr>
          <a:lstStyle/>
          <a:p>
            <a:pPr marR="85511"/>
            <a:r>
              <a:rPr lang="en-US" sz="2800" b="1" kern="1200" spc="-13" dirty="0">
                <a:solidFill>
                  <a:schemeClr val="tx1"/>
                </a:solidFill>
                <a:latin typeface="+mj-lt"/>
                <a:ea typeface="+mj-ea"/>
                <a:cs typeface="+mj-cs"/>
              </a:rPr>
              <a:t>Kernel Functions and Kernel K-Means Clustering</a:t>
            </a:r>
          </a:p>
        </p:txBody>
      </p:sp>
      <p:sp>
        <p:nvSpPr>
          <p:cNvPr id="3099" name="Rectangle 3098">
            <a:extLst>
              <a:ext uri="{FF2B5EF4-FFF2-40B4-BE49-F238E27FC236}">
                <a16:creationId xmlns:a16="http://schemas.microsoft.com/office/drawing/2014/main" xmlns="" id="{BB341EC3-1810-4D33-BA3F-E2D0AA0EC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01" name="Rectangle 3100">
            <a:extLst>
              <a:ext uri="{FF2B5EF4-FFF2-40B4-BE49-F238E27FC236}">
                <a16:creationId xmlns:a16="http://schemas.microsoft.com/office/drawing/2014/main" xmlns="" id="{10127CDE-2B99-47A8-BB3C-7D17519105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86" name="Picture 14">
            <a:extLst>
              <a:ext uri="{FF2B5EF4-FFF2-40B4-BE49-F238E27FC236}">
                <a16:creationId xmlns:a16="http://schemas.microsoft.com/office/drawing/2014/main" xmlns="" id="{1F0FB366-4F88-955E-BED3-7789A89E5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764" r="10799"/>
          <a:stretch/>
        </p:blipFill>
        <p:spPr bwMode="auto">
          <a:xfrm>
            <a:off x="645254" y="1794010"/>
            <a:ext cx="3584448" cy="363931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xmlns="" id="{CB8B19FF-9472-3283-60BD-A17B98F2C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312" r="7859" b="-1"/>
          <a:stretch/>
        </p:blipFill>
        <p:spPr bwMode="auto">
          <a:xfrm>
            <a:off x="4338828" y="1794010"/>
            <a:ext cx="3584448" cy="3639312"/>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xmlns="" id="{9FA74900-333C-C10D-1FFE-261CB170D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319" r="7807"/>
          <a:stretch/>
        </p:blipFill>
        <p:spPr bwMode="auto">
          <a:xfrm>
            <a:off x="8030345" y="1814133"/>
            <a:ext cx="3584448" cy="3639312"/>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6"/>
          <p:cNvSpPr txBox="1">
            <a:spLocks noGrp="1"/>
          </p:cNvSpPr>
          <p:nvPr>
            <p:ph type="sldNum" sz="quarter" idx="7"/>
          </p:nvPr>
        </p:nvSpPr>
        <p:spPr>
          <a:xfrm>
            <a:off x="8610600" y="6356350"/>
            <a:ext cx="2828544" cy="365125"/>
          </a:xfrm>
          <a:prstGeom prst="rect">
            <a:avLst/>
          </a:prstGeom>
        </p:spPr>
        <p:txBody>
          <a:bodyPr vert="horz" lIns="91440" tIns="45720" rIns="91440" bIns="45720" rtlCol="0" anchor="ctr">
            <a:normAutofit/>
          </a:bodyPr>
          <a:lstStyle>
            <a:defPPr>
              <a:defRPr kern="0"/>
            </a:defPPr>
            <a:lvl1pPr>
              <a:defRPr sz="1100" b="0" i="0">
                <a:solidFill>
                  <a:schemeClr val="tx1"/>
                </a:solidFill>
                <a:latin typeface="Arial MT"/>
                <a:cs typeface="Arial MT"/>
              </a:defRPr>
            </a:lvl1pPr>
          </a:lstStyle>
          <a:p>
            <a:pPr algn="r">
              <a:spcAft>
                <a:spcPts val="600"/>
              </a:spcAft>
            </a:pPr>
            <a:fld id="{81D60167-4931-47E6-BA6A-407CBD079E47}" type="slidenum">
              <a:rPr lang="en-US" sz="1200" spc="-50">
                <a:solidFill>
                  <a:schemeClr val="tx1">
                    <a:lumMod val="50000"/>
                    <a:lumOff val="50000"/>
                  </a:schemeClr>
                </a:solidFill>
                <a:latin typeface="+mn-lt"/>
                <a:cs typeface="+mn-cs"/>
              </a:rPr>
              <a:pPr algn="r">
                <a:spcAft>
                  <a:spcPts val="600"/>
                </a:spcAft>
              </a:pPr>
              <a:t>35</a:t>
            </a:fld>
            <a:endParaRPr lang="en-US" sz="1200" spc="-67">
              <a:solidFill>
                <a:schemeClr val="tx1">
                  <a:lumMod val="50000"/>
                  <a:lumOff val="50000"/>
                </a:schemeClr>
              </a:solidFill>
              <a:latin typeface="+mn-lt"/>
              <a:cs typeface="+mn-cs"/>
            </a:endParaRPr>
          </a:p>
        </p:txBody>
      </p:sp>
      <p:pic>
        <p:nvPicPr>
          <p:cNvPr id="2" name="object 2"/>
          <p:cNvPicPr/>
          <p:nvPr/>
        </p:nvPicPr>
        <p:blipFill>
          <a:blip r:embed="rId5" cstate="print"/>
          <a:stretch>
            <a:fillRect/>
          </a:stretch>
        </p:blipFill>
        <p:spPr>
          <a:xfrm>
            <a:off x="318346" y="132080"/>
            <a:ext cx="690879" cy="626533"/>
          </a:xfrm>
          <a:prstGeom prst="rect">
            <a:avLst/>
          </a:prstGeom>
        </p:spPr>
      </p:pic>
      <p:sp>
        <p:nvSpPr>
          <p:cNvPr id="10" name="TextBox 9">
            <a:extLst>
              <a:ext uri="{FF2B5EF4-FFF2-40B4-BE49-F238E27FC236}">
                <a16:creationId xmlns:a16="http://schemas.microsoft.com/office/drawing/2014/main" xmlns="" id="{A78FD815-3B33-AE64-D05F-AF08BE81051D}"/>
              </a:ext>
            </a:extLst>
          </p:cNvPr>
          <p:cNvSpPr txBox="1"/>
          <p:nvPr/>
        </p:nvSpPr>
        <p:spPr>
          <a:xfrm>
            <a:off x="3047238" y="3244334"/>
            <a:ext cx="6094476" cy="369332"/>
          </a:xfrm>
          <a:prstGeom prst="rect">
            <a:avLst/>
          </a:prstGeom>
          <a:noFill/>
        </p:spPr>
        <p:txBody>
          <a:bodyPr wrap="square">
            <a:spAutoFit/>
          </a:bodyPr>
          <a:lstStyle/>
          <a:p>
            <a:pPr rtl="0" fontAlgn="base">
              <a:spcBef>
                <a:spcPts val="0"/>
              </a:spcBef>
              <a:spcAft>
                <a:spcPts val="0"/>
              </a:spcAft>
            </a:pPr>
            <a:endParaRPr lang="en-US" sz="1800" b="0" i="0" u="none" strike="noStrike" dirty="0">
              <a:solidFill>
                <a:srgbClr val="000000"/>
              </a:solidFill>
              <a:effectLst/>
              <a:latin typeface="Arial" panose="020B0604020202020204" pitchFamily="34" charset="0"/>
            </a:endParaRPr>
          </a:p>
        </p:txBody>
      </p:sp>
      <p:sp>
        <p:nvSpPr>
          <p:cNvPr id="12" name="TextBox 11">
            <a:extLst>
              <a:ext uri="{FF2B5EF4-FFF2-40B4-BE49-F238E27FC236}">
                <a16:creationId xmlns:a16="http://schemas.microsoft.com/office/drawing/2014/main" xmlns="" id="{3E5E852F-9CF8-FFC4-6F74-E76B64E5F2EA}"/>
              </a:ext>
            </a:extLst>
          </p:cNvPr>
          <p:cNvSpPr txBox="1"/>
          <p:nvPr/>
        </p:nvSpPr>
        <p:spPr>
          <a:xfrm>
            <a:off x="3047238" y="3244334"/>
            <a:ext cx="6094476" cy="369332"/>
          </a:xfrm>
          <a:prstGeom prst="rect">
            <a:avLst/>
          </a:prstGeom>
          <a:noFill/>
        </p:spPr>
        <p:txBody>
          <a:bodyPr wrap="square">
            <a:spAutoFit/>
          </a:bodyPr>
          <a:lstStyle/>
          <a:p>
            <a:pPr>
              <a:spcAft>
                <a:spcPts val="600"/>
              </a:spcAft>
            </a:pPr>
            <a:r>
              <a:rPr lang="en-US"/>
              <a:t> </a:t>
            </a:r>
          </a:p>
        </p:txBody>
      </p:sp>
    </p:spTree>
    <p:extLst>
      <p:ext uri="{BB962C8B-B14F-4D97-AF65-F5344CB8AC3E}">
        <p14:creationId xmlns:p14="http://schemas.microsoft.com/office/powerpoint/2010/main" val="29539413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Broad Applications of Cluster Analysis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4</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102935" y="962780"/>
            <a:ext cx="9477012" cy="3295133"/>
          </a:xfrm>
          <a:prstGeom prst="rect">
            <a:avLst/>
          </a:prstGeom>
        </p:spPr>
        <p:txBody>
          <a:bodyPr vert="horz" wrap="square" lIns="0" tIns="231140" rIns="0" bIns="0" rtlCol="0">
            <a:spAutoFit/>
          </a:bodyPr>
          <a:lstStyle/>
          <a:p>
            <a:pPr lvl="1" rtl="0" fontAlgn="base">
              <a:lnSpc>
                <a:spcPct val="200000"/>
              </a:lnSpc>
              <a:spcBef>
                <a:spcPts val="600"/>
              </a:spcBef>
              <a:spcAft>
                <a:spcPts val="0"/>
              </a:spcAft>
              <a:buFont typeface="Wingdings" panose="05000000000000000000" pitchFamily="2" charset="2"/>
              <a:buChar char="q"/>
            </a:pPr>
            <a:r>
              <a:rPr lang="en-US" sz="2000" b="0" i="0" u="none" strike="noStrike" dirty="0">
                <a:solidFill>
                  <a:srgbClr val="000000"/>
                </a:solidFill>
                <a:effectLst/>
                <a:latin typeface="Calibri" panose="020F0502020204030204" pitchFamily="34" charset="0"/>
              </a:rPr>
              <a:t>Search engines</a:t>
            </a:r>
            <a:endParaRPr lang="en-US" sz="2000" spc="-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r>
              <a:rPr lang="en-US" sz="1800" spc="-7" dirty="0">
                <a:latin typeface="Calibri" panose="020F0502020204030204" pitchFamily="34" charset="0"/>
                <a:ea typeface="Calibri" panose="020F0502020204030204" pitchFamily="34" charset="0"/>
                <a:cs typeface="Calibri" panose="020F0502020204030204" pitchFamily="34" charset="0"/>
              </a:rPr>
              <a:t>Customer Segmentation</a:t>
            </a:r>
          </a:p>
          <a:p>
            <a:pPr lvl="2" fontAlgn="base">
              <a:lnSpc>
                <a:spcPct val="200000"/>
              </a:lnSpc>
              <a:spcBef>
                <a:spcPts val="600"/>
              </a:spcBef>
              <a:buFont typeface="Wingdings" panose="05000000000000000000" pitchFamily="2" charset="2"/>
              <a:buChar char="q"/>
            </a:pPr>
            <a:r>
              <a:rPr lang="en-US" sz="1800" spc="-7" dirty="0">
                <a:latin typeface="Calibri" panose="020F0502020204030204" pitchFamily="34" charset="0"/>
                <a:ea typeface="Calibri" panose="020F0502020204030204" pitchFamily="34" charset="0"/>
                <a:cs typeface="Calibri" panose="020F0502020204030204" pitchFamily="34" charset="0"/>
              </a:rPr>
              <a:t>cluster our customers based on their purchase history and their activity on our website.</a:t>
            </a: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xmlns="" id="{C991D676-FC1A-F86D-A9EE-67FEB1B93CE9}"/>
              </a:ext>
            </a:extLst>
          </p:cNvPr>
          <p:cNvPicPr>
            <a:picLocks noChangeAspect="1"/>
          </p:cNvPicPr>
          <p:nvPr/>
        </p:nvPicPr>
        <p:blipFill>
          <a:blip r:embed="rId4"/>
          <a:stretch>
            <a:fillRect/>
          </a:stretch>
        </p:blipFill>
        <p:spPr>
          <a:xfrm>
            <a:off x="3155937" y="4207355"/>
            <a:ext cx="2563178" cy="995305"/>
          </a:xfrm>
          <a:prstGeom prst="rect">
            <a:avLst/>
          </a:prstGeom>
        </p:spPr>
      </p:pic>
      <p:pic>
        <p:nvPicPr>
          <p:cNvPr id="10" name="Picture 9">
            <a:extLst>
              <a:ext uri="{FF2B5EF4-FFF2-40B4-BE49-F238E27FC236}">
                <a16:creationId xmlns:a16="http://schemas.microsoft.com/office/drawing/2014/main" xmlns="" id="{ED07F1D3-33E3-CACC-B2AC-6F7080E6F5FB}"/>
              </a:ext>
            </a:extLst>
          </p:cNvPr>
          <p:cNvPicPr>
            <a:picLocks noChangeAspect="1"/>
          </p:cNvPicPr>
          <p:nvPr/>
        </p:nvPicPr>
        <p:blipFill>
          <a:blip r:embed="rId5"/>
          <a:stretch>
            <a:fillRect/>
          </a:stretch>
        </p:blipFill>
        <p:spPr>
          <a:xfrm>
            <a:off x="6248739" y="3621125"/>
            <a:ext cx="3535341" cy="2392902"/>
          </a:xfrm>
          <a:prstGeom prst="rect">
            <a:avLst/>
          </a:prstGeom>
        </p:spPr>
      </p:pic>
    </p:spTree>
    <p:extLst>
      <p:ext uri="{BB962C8B-B14F-4D97-AF65-F5344CB8AC3E}">
        <p14:creationId xmlns:p14="http://schemas.microsoft.com/office/powerpoint/2010/main" val="2651488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Broad Applications of Cluster Analysis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5</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102935" y="962780"/>
            <a:ext cx="9477012" cy="3356688"/>
          </a:xfrm>
          <a:prstGeom prst="rect">
            <a:avLst/>
          </a:prstGeom>
        </p:spPr>
        <p:txBody>
          <a:bodyPr vert="horz" wrap="square" lIns="0" tIns="231140" rIns="0" bIns="0" rtlCol="0">
            <a:spAutoFit/>
          </a:bodyPr>
          <a:lstStyle/>
          <a:p>
            <a:pPr lvl="1" rtl="0" fontAlgn="base">
              <a:lnSpc>
                <a:spcPct val="200000"/>
              </a:lnSpc>
              <a:spcBef>
                <a:spcPts val="600"/>
              </a:spcBef>
              <a:spcAft>
                <a:spcPts val="0"/>
              </a:spcAft>
              <a:buFont typeface="Wingdings" panose="05000000000000000000" pitchFamily="2" charset="2"/>
              <a:buChar char="q"/>
            </a:pPr>
            <a:r>
              <a:rPr lang="en-US" sz="2000" b="0" i="0" u="none" strike="noStrike" dirty="0">
                <a:solidFill>
                  <a:srgbClr val="000000"/>
                </a:solidFill>
                <a:effectLst/>
                <a:latin typeface="Calibri" panose="020F0502020204030204" pitchFamily="34" charset="0"/>
              </a:rPr>
              <a:t>Anomaly detection</a:t>
            </a:r>
            <a:endParaRPr lang="en-US" sz="2000" spc="-7"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r>
              <a:rPr lang="en-US" sz="2000" spc="-7" dirty="0">
                <a:latin typeface="Calibri" panose="020F0502020204030204" pitchFamily="34" charset="0"/>
                <a:ea typeface="Calibri" panose="020F0502020204030204" pitchFamily="34" charset="0"/>
                <a:cs typeface="Calibri" panose="020F0502020204030204" pitchFamily="34" charset="0"/>
              </a:rPr>
              <a:t>Semi Supervised Learning</a:t>
            </a:r>
          </a:p>
          <a:p>
            <a:pPr marL="457200" lvl="1" indent="0" rtl="0" fontAlgn="base">
              <a:lnSpc>
                <a:spcPct val="200000"/>
              </a:lnSpc>
              <a:spcBef>
                <a:spcPts val="600"/>
              </a:spcBef>
              <a:spcAft>
                <a:spcPts val="0"/>
              </a:spcAft>
              <a:buNone/>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0B890D44-C769-9B72-672F-78148CC7DBEA}"/>
              </a:ext>
            </a:extLst>
          </p:cNvPr>
          <p:cNvPicPr>
            <a:picLocks noChangeAspect="1"/>
          </p:cNvPicPr>
          <p:nvPr/>
        </p:nvPicPr>
        <p:blipFill>
          <a:blip r:embed="rId4"/>
          <a:stretch>
            <a:fillRect/>
          </a:stretch>
        </p:blipFill>
        <p:spPr>
          <a:xfrm>
            <a:off x="6791706" y="2224349"/>
            <a:ext cx="4190238" cy="4190238"/>
          </a:xfrm>
          <a:prstGeom prst="rect">
            <a:avLst/>
          </a:prstGeom>
        </p:spPr>
      </p:pic>
      <p:pic>
        <p:nvPicPr>
          <p:cNvPr id="9" name="Picture 8">
            <a:extLst>
              <a:ext uri="{FF2B5EF4-FFF2-40B4-BE49-F238E27FC236}">
                <a16:creationId xmlns:a16="http://schemas.microsoft.com/office/drawing/2014/main" xmlns="" id="{E699993C-9BAA-D479-3963-7F65799B2639}"/>
              </a:ext>
            </a:extLst>
          </p:cNvPr>
          <p:cNvPicPr>
            <a:picLocks noChangeAspect="1"/>
          </p:cNvPicPr>
          <p:nvPr/>
        </p:nvPicPr>
        <p:blipFill>
          <a:blip r:embed="rId5"/>
          <a:stretch>
            <a:fillRect/>
          </a:stretch>
        </p:blipFill>
        <p:spPr>
          <a:xfrm>
            <a:off x="1263399" y="3307561"/>
            <a:ext cx="4820748" cy="1602474"/>
          </a:xfrm>
          <a:prstGeom prst="rect">
            <a:avLst/>
          </a:prstGeom>
        </p:spPr>
      </p:pic>
    </p:spTree>
    <p:extLst>
      <p:ext uri="{BB962C8B-B14F-4D97-AF65-F5344CB8AC3E}">
        <p14:creationId xmlns:p14="http://schemas.microsoft.com/office/powerpoint/2010/main" val="4271336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588347" y="155889"/>
            <a:ext cx="8991600" cy="589072"/>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Considerations for Cluster Analysis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6</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505271" y="758613"/>
            <a:ext cx="9477012" cy="7796493"/>
          </a:xfrm>
          <a:prstGeom prst="rect">
            <a:avLst/>
          </a:prstGeom>
        </p:spPr>
        <p:txBody>
          <a:bodyPr vert="horz" wrap="square" lIns="0" tIns="231140" rIns="0" bIns="0" rtlCol="0">
            <a:spAutoFit/>
          </a:bodyPr>
          <a:lstStyle/>
          <a:p>
            <a:pPr>
              <a:buFont typeface="Wingdings" panose="05000000000000000000" pitchFamily="2" charset="2"/>
              <a:buChar char="q"/>
            </a:pPr>
            <a:r>
              <a:rPr lang="en-US" altLang="zh-CN" sz="2200" b="1" dirty="0">
                <a:latin typeface="Times New Roman" panose="02020603050405020304" pitchFamily="18" charset="0"/>
                <a:cs typeface="Times New Roman" panose="02020603050405020304" pitchFamily="18" charset="0"/>
              </a:rPr>
              <a:t>Partitioning criteria</a:t>
            </a:r>
          </a:p>
          <a:p>
            <a:pPr lvl="1">
              <a:buFont typeface="Wingdings" panose="05000000000000000000" pitchFamily="2" charset="2"/>
              <a:buChar char="q"/>
            </a:pPr>
            <a:r>
              <a:rPr lang="en-US" altLang="zh-CN" sz="2200" dirty="0">
                <a:latin typeface="Times New Roman" panose="02020603050405020304" pitchFamily="18" charset="0"/>
                <a:cs typeface="Times New Roman" panose="02020603050405020304" pitchFamily="18" charset="0"/>
              </a:rPr>
              <a:t>Single level vs. hierarchical partitioning (often, multi-level hierarchical partitioning is desirable, e.g., grouping topical terms)</a:t>
            </a:r>
          </a:p>
          <a:p>
            <a:pPr lvl="1">
              <a:buFont typeface="Wingdings" panose="05000000000000000000" pitchFamily="2" charset="2"/>
              <a:buChar char="q"/>
            </a:pPr>
            <a:endParaRPr lang="en-US" altLang="zh-CN"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zh-CN" sz="2200" b="1" dirty="0">
                <a:latin typeface="Times New Roman" panose="02020603050405020304" pitchFamily="18" charset="0"/>
                <a:cs typeface="Times New Roman" panose="02020603050405020304" pitchFamily="18" charset="0"/>
              </a:rPr>
              <a:t>Separation of clusters</a:t>
            </a:r>
          </a:p>
          <a:p>
            <a:pPr lvl="1">
              <a:buFont typeface="Wingdings" panose="05000000000000000000" pitchFamily="2" charset="2"/>
              <a:buChar char="q"/>
            </a:pPr>
            <a:r>
              <a:rPr lang="en-US" altLang="zh-CN" sz="2200" dirty="0">
                <a:latin typeface="Times New Roman" panose="02020603050405020304" pitchFamily="18" charset="0"/>
                <a:cs typeface="Times New Roman" panose="02020603050405020304" pitchFamily="18" charset="0"/>
              </a:rPr>
              <a:t>Exclusive (e.g., one customer belongs to only one region) vs. non-exclusive (e.g., one document may belong to more than one class)</a:t>
            </a:r>
          </a:p>
          <a:p>
            <a:pPr lvl="1">
              <a:buFont typeface="Wingdings" panose="05000000000000000000" pitchFamily="2" charset="2"/>
              <a:buChar char="q"/>
            </a:pPr>
            <a:endParaRPr lang="en-US" altLang="zh-CN"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zh-CN" sz="2200" b="1" dirty="0">
                <a:latin typeface="Times New Roman" panose="02020603050405020304" pitchFamily="18" charset="0"/>
                <a:cs typeface="Times New Roman" panose="02020603050405020304" pitchFamily="18" charset="0"/>
              </a:rPr>
              <a:t>Similarity measure</a:t>
            </a:r>
          </a:p>
          <a:p>
            <a:pPr lvl="1">
              <a:buFont typeface="Wingdings" panose="05000000000000000000" pitchFamily="2" charset="2"/>
              <a:buChar char="q"/>
            </a:pPr>
            <a:r>
              <a:rPr lang="en-US" altLang="zh-CN" sz="2200" dirty="0">
                <a:latin typeface="Times New Roman" panose="02020603050405020304" pitchFamily="18" charset="0"/>
                <a:cs typeface="Times New Roman" panose="02020603050405020304" pitchFamily="18" charset="0"/>
              </a:rPr>
              <a:t>Distance-based (e.g., Euclidean, road network, vector)  vs. connectivity-based (e.g., density or contiguity)</a:t>
            </a:r>
          </a:p>
          <a:p>
            <a:pPr lvl="1">
              <a:buFont typeface="Wingdings" panose="05000000000000000000" pitchFamily="2" charset="2"/>
              <a:buChar char="q"/>
            </a:pPr>
            <a:endParaRPr lang="en-US" altLang="zh-CN"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altLang="zh-CN" sz="2200" b="1" dirty="0">
                <a:latin typeface="Times New Roman" panose="02020603050405020304" pitchFamily="18" charset="0"/>
                <a:cs typeface="Times New Roman" panose="02020603050405020304" pitchFamily="18" charset="0"/>
              </a:rPr>
              <a:t>Clustering space</a:t>
            </a:r>
          </a:p>
          <a:p>
            <a:pPr lvl="1">
              <a:buFont typeface="Wingdings" panose="05000000000000000000" pitchFamily="2" charset="2"/>
              <a:buChar char="q"/>
            </a:pPr>
            <a:r>
              <a:rPr lang="en-US" altLang="zh-CN" sz="2200" dirty="0">
                <a:latin typeface="Times New Roman" panose="02020603050405020304" pitchFamily="18" charset="0"/>
                <a:cs typeface="Times New Roman" panose="02020603050405020304" pitchFamily="18" charset="0"/>
              </a:rPr>
              <a:t>Full space (often when low dimensional) vs. subspaces (often in high-dimensional clustering)</a:t>
            </a:r>
          </a:p>
          <a:p>
            <a:pPr marL="457200" lvl="1" indent="0" rtl="0" fontAlgn="base">
              <a:lnSpc>
                <a:spcPct val="200000"/>
              </a:lnSpc>
              <a:spcBef>
                <a:spcPts val="600"/>
              </a:spcBef>
              <a:spcAft>
                <a:spcPts val="0"/>
              </a:spcAft>
              <a:buNone/>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a:p>
            <a:pPr lvl="1" rtl="0" fontAlgn="base">
              <a:lnSpc>
                <a:spcPct val="200000"/>
              </a:lnSpc>
              <a:spcBef>
                <a:spcPts val="600"/>
              </a:spcBef>
              <a:spcAft>
                <a:spcPts val="0"/>
              </a:spcAft>
              <a:buFont typeface="Wingdings" panose="05000000000000000000" pitchFamily="2" charset="2"/>
              <a:buChar char="q"/>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a:p>
            <a:pPr lvl="1" rtl="0" fontAlgn="base">
              <a:lnSpc>
                <a:spcPct val="200000"/>
              </a:lnSpc>
              <a:spcBef>
                <a:spcPts val="600"/>
              </a:spcBef>
              <a:spcAft>
                <a:spcPts val="0"/>
              </a:spcAft>
              <a:buFont typeface="Wingdings" panose="05000000000000000000" pitchFamily="2" charset="2"/>
              <a:buChar char="q"/>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6666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630680" y="447679"/>
            <a:ext cx="8991600" cy="522964"/>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3000" b="1" spc="-13" dirty="0">
                <a:solidFill>
                  <a:schemeClr val="bg1"/>
                </a:solidFill>
                <a:latin typeface="Times New Roman" panose="02020603050405020304" pitchFamily="18" charset="0"/>
                <a:cs typeface="Times New Roman" panose="02020603050405020304" pitchFamily="18" charset="0"/>
              </a:rPr>
              <a:t>Cluster Analysis: A Multi-Dimensional Categorization</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7</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630680" y="758613"/>
            <a:ext cx="9477012" cy="8047844"/>
          </a:xfrm>
          <a:prstGeom prst="rect">
            <a:avLst/>
          </a:prstGeom>
        </p:spPr>
        <p:txBody>
          <a:bodyPr vert="horz" wrap="square" lIns="0" tIns="231140" rIns="0" bIns="0" rtlCol="0">
            <a:spAutoFit/>
          </a:bodyPr>
          <a:lstStyle/>
          <a:p>
            <a:pPr>
              <a:lnSpc>
                <a:spcPct val="150000"/>
              </a:lnSpc>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Technique-Centered</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Distance-based methods</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Density-based and grid-based methods</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Probabilistic and generative models</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Leveraging dimensionality reduction methods</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High-dimensional clustering</a:t>
            </a:r>
          </a:p>
          <a:p>
            <a:pPr lvl="1">
              <a:lnSpc>
                <a:spcPct val="150000"/>
              </a:lnSpc>
              <a:buFont typeface="Wingdings" panose="05000000000000000000" pitchFamily="2" charset="2"/>
              <a:buChar char="q"/>
            </a:pPr>
            <a:r>
              <a:rPr lang="en-US" altLang="en-US" sz="2200" dirty="0">
                <a:latin typeface="Times New Roman" panose="02020603050405020304" pitchFamily="18" charset="0"/>
                <a:cs typeface="Times New Roman" panose="02020603050405020304" pitchFamily="18" charset="0"/>
              </a:rPr>
              <a:t>Scalable techniques for cluster analysis</a:t>
            </a:r>
          </a:p>
          <a:p>
            <a:pPr>
              <a:lnSpc>
                <a:spcPct val="150000"/>
              </a:lnSpc>
              <a:buFont typeface="Wingdings" panose="05000000000000000000" pitchFamily="2" charset="2"/>
              <a:buChar char="q"/>
            </a:pPr>
            <a:r>
              <a:rPr lang="en-US" altLang="en-US" sz="2200" b="1" dirty="0">
                <a:latin typeface="Times New Roman" panose="02020603050405020304" pitchFamily="18" charset="0"/>
                <a:cs typeface="Times New Roman" panose="02020603050405020304" pitchFamily="18" charset="0"/>
              </a:rPr>
              <a:t>Data Type-Centered</a:t>
            </a:r>
          </a:p>
          <a:p>
            <a:pPr lvl="1">
              <a:lnSpc>
                <a:spcPct val="150000"/>
              </a:lnSpc>
              <a:buFont typeface="Wingdings" panose="05000000000000000000" pitchFamily="2" charset="2"/>
              <a:buChar char="q"/>
            </a:pPr>
            <a:r>
              <a:rPr lang="en-US" altLang="zh-CN" sz="2200" dirty="0">
                <a:latin typeface="Times New Roman" panose="02020603050405020304" pitchFamily="18" charset="0"/>
                <a:cs typeface="Times New Roman" panose="02020603050405020304" pitchFamily="18" charset="0"/>
              </a:rPr>
              <a:t>Clustering numerical data, categorical data, text data, multimedia data, time-series data, sequences, stream data, networked data, uncertain data</a:t>
            </a:r>
            <a:endParaRPr lang="en-US" altLang="en-US" sz="2200" dirty="0">
              <a:latin typeface="Times New Roman" panose="02020603050405020304" pitchFamily="18" charset="0"/>
              <a:cs typeface="Times New Roman" panose="02020603050405020304" pitchFamily="18" charset="0"/>
            </a:endParaRPr>
          </a:p>
          <a:p>
            <a:pPr marL="457200" lvl="1" indent="0" rtl="0" fontAlgn="base">
              <a:lnSpc>
                <a:spcPct val="200000"/>
              </a:lnSpc>
              <a:spcBef>
                <a:spcPts val="600"/>
              </a:spcBef>
              <a:spcAft>
                <a:spcPts val="0"/>
              </a:spcAft>
              <a:buNone/>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a:p>
            <a:pPr lvl="1" rtl="0" fontAlgn="base">
              <a:lnSpc>
                <a:spcPct val="200000"/>
              </a:lnSpc>
              <a:spcBef>
                <a:spcPts val="600"/>
              </a:spcBef>
              <a:spcAft>
                <a:spcPts val="0"/>
              </a:spcAft>
              <a:buFont typeface="Wingdings" panose="05000000000000000000" pitchFamily="2" charset="2"/>
              <a:buChar char="q"/>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a:p>
            <a:pPr lvl="1" rtl="0" fontAlgn="base">
              <a:lnSpc>
                <a:spcPct val="200000"/>
              </a:lnSpc>
              <a:spcBef>
                <a:spcPts val="600"/>
              </a:spcBef>
              <a:spcAft>
                <a:spcPts val="0"/>
              </a:spcAft>
              <a:buFont typeface="Wingdings" panose="05000000000000000000" pitchFamily="2" charset="2"/>
              <a:buChar char="q"/>
            </a:pPr>
            <a:endParaRPr lang="en-US" sz="2200" spc="-7"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45499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630680" y="420620"/>
            <a:ext cx="8991600" cy="577081"/>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Major Clustering Approaches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8</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387974" y="1163948"/>
            <a:ext cx="9477012" cy="1971694"/>
          </a:xfrm>
          <a:prstGeom prst="rect">
            <a:avLst/>
          </a:prstGeom>
        </p:spPr>
        <p:txBody>
          <a:bodyPr vert="horz" wrap="square" lIns="0" tIns="231140" rIns="0" bIns="0" rtlCol="0">
            <a:spAutoFit/>
          </a:bodyPr>
          <a:lstStyle/>
          <a:p>
            <a:pPr marL="457200" lvl="1" indent="0" rtl="0" fontAlgn="base">
              <a:lnSpc>
                <a:spcPct val="200000"/>
              </a:lnSpc>
              <a:spcBef>
                <a:spcPts val="600"/>
              </a:spcBef>
              <a:spcAft>
                <a:spcPts val="0"/>
              </a:spcAft>
              <a:buNone/>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xmlns="" id="{C7FB35DD-3F70-4ACD-6002-B9CEEC70978D}"/>
              </a:ext>
            </a:extLst>
          </p:cNvPr>
          <p:cNvSpPr txBox="1"/>
          <p:nvPr/>
        </p:nvSpPr>
        <p:spPr>
          <a:xfrm>
            <a:off x="1703070" y="1321702"/>
            <a:ext cx="9161916" cy="4247317"/>
          </a:xfrm>
          <a:prstGeom prst="rect">
            <a:avLst/>
          </a:prstGeom>
          <a:noFill/>
        </p:spPr>
        <p:txBody>
          <a:bodyPr wrap="square">
            <a:spAutoFit/>
          </a:bodyPr>
          <a:lstStyle/>
          <a:p>
            <a:pPr marL="285750" indent="-285750">
              <a:buFont typeface="Wingdings" panose="05000000000000000000" pitchFamily="2" charset="2"/>
              <a:buChar char="q"/>
            </a:pPr>
            <a:r>
              <a:rPr lang="en-US" b="1" dirty="0"/>
              <a:t>Partitioning approach:</a:t>
            </a:r>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Construct various partitions and then evaluate them by </a:t>
            </a:r>
            <a:r>
              <a:rPr lang="en-US" dirty="0" err="1"/>
              <a:t>somecriterion</a:t>
            </a:r>
            <a:r>
              <a:rPr lang="en-US" dirty="0"/>
              <a:t>, e.g., minimizing the sum of square errors</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Finds mutually exclusive clusters of spherical shape</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Typical methods: k-means, k-medoids, CLARANS</a:t>
            </a:r>
          </a:p>
          <a:p>
            <a:endParaRPr lang="en-US" dirty="0"/>
          </a:p>
          <a:p>
            <a:pPr marL="285750" indent="-285750">
              <a:buFont typeface="Wingdings" panose="05000000000000000000" pitchFamily="2" charset="2"/>
              <a:buChar char="q"/>
            </a:pPr>
            <a:r>
              <a:rPr lang="en-US" b="1" dirty="0"/>
              <a:t>Hierarchical approach:</a:t>
            </a:r>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Create a hierarchical decomposition of the set of data (or objects)</a:t>
            </a:r>
          </a:p>
          <a:p>
            <a:pPr marL="742950" lvl="1" indent="-285750">
              <a:buFont typeface="Wingdings" panose="05000000000000000000" pitchFamily="2" charset="2"/>
              <a:buChar char="q"/>
            </a:pPr>
            <a:r>
              <a:rPr lang="en-US" dirty="0"/>
              <a:t>using some criterion</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Typical methods: Diana, Agnes, BIRCH, CAMELEON</a:t>
            </a:r>
          </a:p>
        </p:txBody>
      </p:sp>
    </p:spTree>
    <p:extLst>
      <p:ext uri="{BB962C8B-B14F-4D97-AF65-F5344CB8AC3E}">
        <p14:creationId xmlns:p14="http://schemas.microsoft.com/office/powerpoint/2010/main" val="20162649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8346" y="132080"/>
            <a:ext cx="690879" cy="626533"/>
          </a:xfrm>
          <a:prstGeom prst="rect">
            <a:avLst/>
          </a:prstGeom>
        </p:spPr>
      </p:pic>
      <p:sp>
        <p:nvSpPr>
          <p:cNvPr id="4" name="object 4"/>
          <p:cNvSpPr txBox="1">
            <a:spLocks noGrp="1"/>
          </p:cNvSpPr>
          <p:nvPr>
            <p:ph type="title"/>
          </p:nvPr>
        </p:nvSpPr>
        <p:spPr>
          <a:xfrm>
            <a:off x="1630680" y="420620"/>
            <a:ext cx="8991600" cy="577081"/>
          </a:xfrm>
          <a:prstGeom prst="rect">
            <a:avLst/>
          </a:prstGeom>
          <a:solidFill>
            <a:srgbClr val="F0992C"/>
          </a:solidFill>
          <a:effectLst>
            <a:outerShdw blurRad="50800" dist="38100" dir="8100000" algn="tr" rotWithShape="0">
              <a:prstClr val="black">
                <a:alpha val="40000"/>
              </a:prstClr>
            </a:outerShdw>
          </a:effectLst>
        </p:spPr>
        <p:txBody>
          <a:bodyPr vert="horz" wrap="square" lIns="0" tIns="0" rIns="0" bIns="0" rtlCol="0" anchor="ctr">
            <a:spAutoFit/>
          </a:bodyPr>
          <a:lstStyle/>
          <a:p>
            <a:pPr marR="85511" algn="ctr">
              <a:lnSpc>
                <a:spcPts val="4513"/>
              </a:lnSpc>
            </a:pPr>
            <a:r>
              <a:rPr lang="en-US" sz="4000" b="1" spc="-13" dirty="0">
                <a:solidFill>
                  <a:schemeClr val="bg1"/>
                </a:solidFill>
              </a:rPr>
              <a:t>Major Clustering Approaches</a:t>
            </a:r>
          </a:p>
        </p:txBody>
      </p:sp>
      <p:sp>
        <p:nvSpPr>
          <p:cNvPr id="6" name="object 6"/>
          <p:cNvSpPr txBox="1">
            <a:spLocks noGrp="1"/>
          </p:cNvSpPr>
          <p:nvPr>
            <p:ph type="sldNum" sz="quarter" idx="7"/>
          </p:nvPr>
        </p:nvSpPr>
        <p:spPr>
          <a:xfrm>
            <a:off x="53339" y="4910035"/>
            <a:ext cx="246379" cy="181610"/>
          </a:xfrm>
          <a:prstGeom prst="rect">
            <a:avLst/>
          </a:prstGeom>
        </p:spPr>
        <p:txBody>
          <a:bodyPr vert="horz" wrap="square" lIns="0" tIns="0" rIns="0" bIns="0" rtlCol="0">
            <a:spAutoFit/>
          </a:bodyPr>
          <a:lstStyle>
            <a:defPPr>
              <a:defRPr kern="0"/>
            </a:defPPr>
            <a:lvl1pPr>
              <a:defRPr sz="1100" b="0" i="0">
                <a:solidFill>
                  <a:schemeClr val="tx1"/>
                </a:solidFill>
                <a:latin typeface="Arial MT"/>
                <a:cs typeface="Arial MT"/>
              </a:defRPr>
            </a:lvl1pPr>
          </a:lstStyle>
          <a:p>
            <a:pPr marL="38100">
              <a:lnSpc>
                <a:spcPts val="1315"/>
              </a:lnSpc>
            </a:pPr>
            <a:fld id="{81D60167-4931-47E6-BA6A-407CBD079E47}" type="slidenum">
              <a:rPr lang="en-US" spc="-50" smtClean="0"/>
              <a:pPr marL="38100">
                <a:lnSpc>
                  <a:spcPts val="1315"/>
                </a:lnSpc>
              </a:pPr>
              <a:t>9</a:t>
            </a:fld>
            <a:endParaRPr lang="en-US" spc="-67" dirty="0"/>
          </a:p>
        </p:txBody>
      </p:sp>
      <p:sp>
        <p:nvSpPr>
          <p:cNvPr id="7" name="object 7"/>
          <p:cNvSpPr txBox="1">
            <a:spLocks noGrp="1"/>
          </p:cNvSpPr>
          <p:nvPr>
            <p:ph type="ftr" sz="quarter" idx="5"/>
          </p:nvPr>
        </p:nvSpPr>
        <p:spPr>
          <a:xfrm>
            <a:off x="7868919" y="4968875"/>
            <a:ext cx="1154429" cy="160020"/>
          </a:xfrm>
          <a:prstGeom prst="rect">
            <a:avLst/>
          </a:prstGeom>
        </p:spPr>
        <p:txBody>
          <a:bodyPr vert="horz" wrap="square" lIns="0" tIns="0" rIns="0" bIns="0" rtlCol="0">
            <a:spAutoFit/>
          </a:bodyPr>
          <a:lstStyle>
            <a:defPPr>
              <a:defRPr kern="0"/>
            </a:defPPr>
            <a:lvl1pPr>
              <a:defRPr sz="1050" b="1" i="0">
                <a:solidFill>
                  <a:schemeClr val="bg1"/>
                </a:solidFill>
                <a:latin typeface="Calibri"/>
                <a:cs typeface="Calibri"/>
              </a:defRPr>
            </a:lvl1pPr>
          </a:lstStyle>
          <a:p>
            <a:pPr marL="16933">
              <a:lnSpc>
                <a:spcPts val="1473"/>
              </a:lnSpc>
            </a:pPr>
            <a:r>
              <a:rPr lang="en-US"/>
              <a:t>Lec</a:t>
            </a:r>
            <a:r>
              <a:rPr lang="en-US" spc="10"/>
              <a:t> </a:t>
            </a:r>
            <a:r>
              <a:rPr lang="en-US"/>
              <a:t>Raiyan,</a:t>
            </a:r>
            <a:r>
              <a:rPr lang="en-US" spc="-20"/>
              <a:t> </a:t>
            </a:r>
            <a:r>
              <a:rPr lang="en-US"/>
              <a:t>CSE, </a:t>
            </a:r>
            <a:r>
              <a:rPr lang="en-US" spc="-25"/>
              <a:t>UIU</a:t>
            </a:r>
            <a:endParaRPr lang="en-US" spc="-33" dirty="0"/>
          </a:p>
        </p:txBody>
      </p:sp>
      <p:sp>
        <p:nvSpPr>
          <p:cNvPr id="5" name="object 5"/>
          <p:cNvSpPr txBox="1">
            <a:spLocks noGrp="1"/>
          </p:cNvSpPr>
          <p:nvPr>
            <p:ph type="body" idx="1"/>
          </p:nvPr>
        </p:nvSpPr>
        <p:spPr>
          <a:xfrm>
            <a:off x="1387974" y="1163948"/>
            <a:ext cx="9477012" cy="1971694"/>
          </a:xfrm>
          <a:prstGeom prst="rect">
            <a:avLst/>
          </a:prstGeom>
        </p:spPr>
        <p:txBody>
          <a:bodyPr vert="horz" wrap="square" lIns="0" tIns="231140" rIns="0" bIns="0" rtlCol="0">
            <a:spAutoFit/>
          </a:bodyPr>
          <a:lstStyle/>
          <a:p>
            <a:pPr marL="457200" lvl="1" indent="0" rtl="0" fontAlgn="base">
              <a:lnSpc>
                <a:spcPct val="200000"/>
              </a:lnSpc>
              <a:spcBef>
                <a:spcPts val="600"/>
              </a:spcBef>
              <a:spcAft>
                <a:spcPts val="0"/>
              </a:spcAft>
              <a:buNone/>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a:p>
            <a:pPr lvl="1" rtl="0" fontAlgn="base">
              <a:lnSpc>
                <a:spcPct val="200000"/>
              </a:lnSpc>
              <a:spcBef>
                <a:spcPts val="600"/>
              </a:spcBef>
              <a:spcAft>
                <a:spcPts val="0"/>
              </a:spcAft>
              <a:buFont typeface="Wingdings" panose="05000000000000000000" pitchFamily="2" charset="2"/>
              <a:buChar char="q"/>
            </a:pPr>
            <a:endParaRPr lang="en-US" sz="1800" spc="-7"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xmlns="" id="{C7FB35DD-3F70-4ACD-6002-B9CEEC70978D}"/>
              </a:ext>
            </a:extLst>
          </p:cNvPr>
          <p:cNvSpPr txBox="1"/>
          <p:nvPr/>
        </p:nvSpPr>
        <p:spPr>
          <a:xfrm>
            <a:off x="1630680" y="1163948"/>
            <a:ext cx="7833360" cy="5355312"/>
          </a:xfrm>
          <a:prstGeom prst="rect">
            <a:avLst/>
          </a:prstGeom>
          <a:noFill/>
        </p:spPr>
        <p:txBody>
          <a:bodyPr wrap="square">
            <a:spAutoFit/>
          </a:bodyPr>
          <a:lstStyle/>
          <a:p>
            <a:pPr marL="285750" indent="-285750">
              <a:buFont typeface="Wingdings" panose="05000000000000000000" pitchFamily="2" charset="2"/>
              <a:buChar char="q"/>
            </a:pPr>
            <a:r>
              <a:rPr lang="en-US" b="1" dirty="0"/>
              <a:t>Density-based approach:</a:t>
            </a:r>
          </a:p>
          <a:p>
            <a:pPr marL="285750"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Based on connectivity and density functions</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Each point must have minimum no. of points in his </a:t>
            </a:r>
            <a:r>
              <a:rPr lang="en-US" dirty="0" err="1"/>
              <a:t>neighbourhood</a:t>
            </a:r>
            <a:endParaRPr lang="en-US" dirty="0"/>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Can find arbitrary shape</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Filter out outliers</a:t>
            </a:r>
          </a:p>
          <a:p>
            <a:endParaRPr lang="en-US" dirty="0"/>
          </a:p>
          <a:p>
            <a:pPr marL="742950" lvl="1" indent="-285750">
              <a:buFont typeface="Wingdings" panose="05000000000000000000" pitchFamily="2" charset="2"/>
              <a:buChar char="q"/>
            </a:pPr>
            <a:r>
              <a:rPr lang="en-US" dirty="0"/>
              <a:t>Typical methods: </a:t>
            </a:r>
            <a:r>
              <a:rPr lang="en-US" b="1" dirty="0"/>
              <a:t>DBSCAN</a:t>
            </a:r>
            <a:r>
              <a:rPr lang="en-US" dirty="0"/>
              <a:t>, OPTICS, </a:t>
            </a:r>
            <a:r>
              <a:rPr lang="en-US" dirty="0" err="1"/>
              <a:t>DenClue</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t>Grid-based approach:</a:t>
            </a:r>
          </a:p>
          <a:p>
            <a:endParaRPr lang="en-US" dirty="0"/>
          </a:p>
          <a:p>
            <a:pPr marL="742950" lvl="1" indent="-285750">
              <a:buFont typeface="Wingdings" panose="05000000000000000000" pitchFamily="2" charset="2"/>
              <a:buChar char="q"/>
            </a:pPr>
            <a:r>
              <a:rPr lang="en-US" dirty="0"/>
              <a:t>based on a multiple-level granularity structure</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Fast processing time</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Typical methods: STING, </a:t>
            </a:r>
            <a:r>
              <a:rPr lang="en-US" dirty="0" err="1"/>
              <a:t>WaveCluster</a:t>
            </a:r>
            <a:r>
              <a:rPr lang="en-US" dirty="0"/>
              <a:t>, CLIQUE</a:t>
            </a:r>
          </a:p>
        </p:txBody>
      </p:sp>
    </p:spTree>
    <p:extLst>
      <p:ext uri="{BB962C8B-B14F-4D97-AF65-F5344CB8AC3E}">
        <p14:creationId xmlns:p14="http://schemas.microsoft.com/office/powerpoint/2010/main" val="11094082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423a9bc-f6b4-4119-8639-49f06be6048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2861056F44CB24E9AFE29B868B75F6D" ma:contentTypeVersion="6" ma:contentTypeDescription="Create a new document." ma:contentTypeScope="" ma:versionID="1d9898b3eb27d2a7625f03f6a12e5b56">
  <xsd:schema xmlns:xsd="http://www.w3.org/2001/XMLSchema" xmlns:xs="http://www.w3.org/2001/XMLSchema" xmlns:p="http://schemas.microsoft.com/office/2006/metadata/properties" xmlns:ns3="3423a9bc-f6b4-4119-8639-49f06be6048f" targetNamespace="http://schemas.microsoft.com/office/2006/metadata/properties" ma:root="true" ma:fieldsID="437daef725167e1549e0aef01c78cd8b" ns3:_="">
    <xsd:import namespace="3423a9bc-f6b4-4119-8639-49f06be6048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23a9bc-f6b4-4119-8639-49f06be6048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DD7899-C445-43A0-A75E-35F3FA41CB42}">
  <ds:schemaRefs>
    <ds:schemaRef ds:uri="http://schemas.microsoft.com/sharepoint/v3/contenttype/forms"/>
  </ds:schemaRefs>
</ds:datastoreItem>
</file>

<file path=customXml/itemProps2.xml><?xml version="1.0" encoding="utf-8"?>
<ds:datastoreItem xmlns:ds="http://schemas.openxmlformats.org/officeDocument/2006/customXml" ds:itemID="{645D7A4D-4CEB-4AF2-9AC5-B2B3D20E0AF2}">
  <ds:schemaRefs>
    <ds:schemaRef ds:uri="http://schemas.openxmlformats.org/package/2006/metadata/core-properties"/>
    <ds:schemaRef ds:uri="http://purl.org/dc/terms/"/>
    <ds:schemaRef ds:uri="http://schemas.microsoft.com/office/infopath/2007/PartnerControls"/>
    <ds:schemaRef ds:uri="3423a9bc-f6b4-4119-8639-49f06be6048f"/>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1CC0044B-333E-43C9-97AD-A09B8CFA6B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23a9bc-f6b4-4119-8639-49f06be604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6036</TotalTime>
  <Words>3725</Words>
  <Application>Microsoft Office PowerPoint</Application>
  <PresentationFormat>Widescreen</PresentationFormat>
  <Paragraphs>620</Paragraphs>
  <Slides>35</Slides>
  <Notes>17</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53" baseType="lpstr">
      <vt:lpstr>SimSun</vt:lpstr>
      <vt:lpstr>Aptos</vt:lpstr>
      <vt:lpstr>Aptos Display</vt:lpstr>
      <vt:lpstr>Arial</vt:lpstr>
      <vt:lpstr>Arial MT</vt:lpstr>
      <vt:lpstr>Calibri</vt:lpstr>
      <vt:lpstr>Cambria Math</vt:lpstr>
      <vt:lpstr>Gulim</vt:lpstr>
      <vt:lpstr>medium-content-sans-serif-font</vt:lpstr>
      <vt:lpstr>Nunito</vt:lpstr>
      <vt:lpstr>sohne</vt:lpstr>
      <vt:lpstr>source-serif-pro</vt:lpstr>
      <vt:lpstr>Symbol</vt:lpstr>
      <vt:lpstr>Times New Roman</vt:lpstr>
      <vt:lpstr>Wingdings</vt:lpstr>
      <vt:lpstr>等线</vt:lpstr>
      <vt:lpstr>Office Theme</vt:lpstr>
      <vt:lpstr>Equation</vt:lpstr>
      <vt:lpstr>PowerPoint Presentation</vt:lpstr>
      <vt:lpstr>What is Clustering?</vt:lpstr>
      <vt:lpstr>What is Clustering?</vt:lpstr>
      <vt:lpstr>Broad Applications of Cluster Analysis</vt:lpstr>
      <vt:lpstr>Broad Applications of Cluster Analysis</vt:lpstr>
      <vt:lpstr>Considerations for Cluster Analysis</vt:lpstr>
      <vt:lpstr>Cluster Analysis: A Multi-Dimensional Categorization</vt:lpstr>
      <vt:lpstr>Major Clustering Approaches</vt:lpstr>
      <vt:lpstr>Major Clustering Approaches</vt:lpstr>
      <vt:lpstr>Cluster Analysis: Partitioning approach</vt:lpstr>
      <vt:lpstr>The K-Means Clustering Method </vt:lpstr>
      <vt:lpstr>The K-means Algorithm</vt:lpstr>
      <vt:lpstr>Example of K-means clustering</vt:lpstr>
      <vt:lpstr>Example of K-means clustering</vt:lpstr>
      <vt:lpstr>Example of K-means clustering</vt:lpstr>
      <vt:lpstr>Example of K-means clustering</vt:lpstr>
      <vt:lpstr>Example of K-means clustering</vt:lpstr>
      <vt:lpstr>Example of K-means clustering</vt:lpstr>
      <vt:lpstr>Example of K-means clustering</vt:lpstr>
      <vt:lpstr>How to choose value of K</vt:lpstr>
      <vt:lpstr>Comments on the K-Means Method</vt:lpstr>
      <vt:lpstr>Variations of K-Means</vt:lpstr>
      <vt:lpstr>K-Means ++</vt:lpstr>
      <vt:lpstr>K-Means ++</vt:lpstr>
      <vt:lpstr>What Is the Problem of the K-Means Method?</vt:lpstr>
      <vt:lpstr>K-Medoids ( Partition Around Medoid – PAM)</vt:lpstr>
      <vt:lpstr>K-Medoids ( Partition Around Medoid – PAM)</vt:lpstr>
      <vt:lpstr>K-Medians</vt:lpstr>
      <vt:lpstr>How K-Median Handles Outliers</vt:lpstr>
      <vt:lpstr>K-Modes: Clustering Categorical Data</vt:lpstr>
      <vt:lpstr>Kernel K-Means Clustering</vt:lpstr>
      <vt:lpstr>Kernel Functions and Kernel K-Means Clustering</vt:lpstr>
      <vt:lpstr>Kernel Functions and Kernel K-Means Clustering</vt:lpstr>
      <vt:lpstr>Kernel Functions and Kernel K-Means Clustering</vt:lpstr>
      <vt:lpstr>Kernel Functions and Kernel K-Means Clustering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social</dc:creator>
  <cp:lastModifiedBy>Microsoft account</cp:lastModifiedBy>
  <cp:revision>43</cp:revision>
  <dcterms:created xsi:type="dcterms:W3CDTF">2024-09-02T09:58:42Z</dcterms:created>
  <dcterms:modified xsi:type="dcterms:W3CDTF">2024-10-23T08:27:20Z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0x01010002861056F44CB24E9AFE29B868B75F6D</vt:lpwstr>
  </property>
</Properties>
</file>